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85" r:id="rId4"/>
    <p:sldId id="286" r:id="rId5"/>
    <p:sldId id="268" r:id="rId6"/>
    <p:sldId id="290" r:id="rId7"/>
    <p:sldId id="291" r:id="rId8"/>
    <p:sldId id="269" r:id="rId9"/>
    <p:sldId id="287" r:id="rId10"/>
    <p:sldId id="288" r:id="rId11"/>
    <p:sldId id="289" r:id="rId12"/>
    <p:sldId id="292" r:id="rId13"/>
    <p:sldId id="270" r:id="rId14"/>
    <p:sldId id="293" r:id="rId15"/>
    <p:sldId id="294" r:id="rId16"/>
    <p:sldId id="271" r:id="rId17"/>
    <p:sldId id="296" r:id="rId18"/>
    <p:sldId id="295" r:id="rId19"/>
    <p:sldId id="297" r:id="rId20"/>
    <p:sldId id="298" r:id="rId21"/>
    <p:sldId id="272" r:id="rId22"/>
    <p:sldId id="273" r:id="rId23"/>
    <p:sldId id="299" r:id="rId24"/>
    <p:sldId id="274" r:id="rId25"/>
    <p:sldId id="275" r:id="rId26"/>
    <p:sldId id="300" r:id="rId27"/>
    <p:sldId id="301" r:id="rId28"/>
    <p:sldId id="302" r:id="rId29"/>
    <p:sldId id="276" r:id="rId30"/>
    <p:sldId id="303" r:id="rId31"/>
    <p:sldId id="304" r:id="rId32"/>
    <p:sldId id="305" r:id="rId33"/>
    <p:sldId id="306" r:id="rId34"/>
    <p:sldId id="307" r:id="rId35"/>
    <p:sldId id="308" r:id="rId36"/>
    <p:sldId id="279" r:id="rId37"/>
    <p:sldId id="309" r:id="rId38"/>
    <p:sldId id="310" r:id="rId39"/>
    <p:sldId id="311" r:id="rId40"/>
    <p:sldId id="312" r:id="rId41"/>
    <p:sldId id="280" r:id="rId42"/>
    <p:sldId id="313" r:id="rId43"/>
    <p:sldId id="315" r:id="rId44"/>
    <p:sldId id="316" r:id="rId45"/>
    <p:sldId id="317" r:id="rId46"/>
    <p:sldId id="318" r:id="rId47"/>
    <p:sldId id="319" r:id="rId48"/>
    <p:sldId id="320" r:id="rId49"/>
    <p:sldId id="321" r:id="rId50"/>
    <p:sldId id="281" r:id="rId51"/>
    <p:sldId id="314" r:id="rId52"/>
    <p:sldId id="322" r:id="rId53"/>
    <p:sldId id="257" r:id="rId54"/>
    <p:sldId id="323" r:id="rId55"/>
    <p:sldId id="258" r:id="rId56"/>
    <p:sldId id="324" r:id="rId57"/>
    <p:sldId id="260" r:id="rId58"/>
    <p:sldId id="259" r:id="rId59"/>
    <p:sldId id="325" r:id="rId60"/>
    <p:sldId id="261" r:id="rId61"/>
    <p:sldId id="326" r:id="rId62"/>
    <p:sldId id="262" r:id="rId63"/>
    <p:sldId id="327" r:id="rId64"/>
    <p:sldId id="263" r:id="rId65"/>
    <p:sldId id="328" r:id="rId66"/>
    <p:sldId id="264" r:id="rId67"/>
    <p:sldId id="329" r:id="rId68"/>
    <p:sldId id="330" r:id="rId69"/>
    <p:sldId id="265" r:id="rId70"/>
    <p:sldId id="266" r:id="rId71"/>
    <p:sldId id="331" r:id="rId72"/>
    <p:sldId id="282" r:id="rId73"/>
    <p:sldId id="283" r:id="rId74"/>
    <p:sldId id="284" r:id="rId75"/>
    <p:sldId id="33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F7F4-5DD8-4072-8E0C-2999589E7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4A5EF5-BAC2-491D-BD11-B4245ABF4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76A62-1525-4962-B212-9EBB753846AE}"/>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5" name="Footer Placeholder 4">
            <a:extLst>
              <a:ext uri="{FF2B5EF4-FFF2-40B4-BE49-F238E27FC236}">
                <a16:creationId xmlns:a16="http://schemas.microsoft.com/office/drawing/2014/main" id="{958D5B47-1AE4-49C8-BA43-F505018A0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F73A9-B548-4D30-A564-4DFCAE74C217}"/>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188578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7A71-646D-44AF-92EC-1A84D6CA5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DBBF3-DF02-4CB9-A103-C612AC0EE6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FF751-3B43-4D3C-AB7D-5F38D45D8F5E}"/>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5" name="Footer Placeholder 4">
            <a:extLst>
              <a:ext uri="{FF2B5EF4-FFF2-40B4-BE49-F238E27FC236}">
                <a16:creationId xmlns:a16="http://schemas.microsoft.com/office/drawing/2014/main" id="{40FD22AC-7A47-484F-8DF8-507AB8C36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36F7D-8D25-4BBE-B607-815BBF5AA0A2}"/>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427374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EF3BA-9D22-4797-930D-17006218FA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8C6AB-9F51-41EE-86E6-B3285E3F7B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4323F-DE44-480B-BA2A-9CB88DE56019}"/>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5" name="Footer Placeholder 4">
            <a:extLst>
              <a:ext uri="{FF2B5EF4-FFF2-40B4-BE49-F238E27FC236}">
                <a16:creationId xmlns:a16="http://schemas.microsoft.com/office/drawing/2014/main" id="{E19739E4-6C68-42F8-99AE-3226D46A8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55746-88C2-4DD5-B654-4A696D8A24FD}"/>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42752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990D-FCA2-4267-96BC-6E22CFC09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88040-5911-4E93-8B82-7955F795E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514F8-2FB7-4933-B922-B727B74834B4}"/>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5" name="Footer Placeholder 4">
            <a:extLst>
              <a:ext uri="{FF2B5EF4-FFF2-40B4-BE49-F238E27FC236}">
                <a16:creationId xmlns:a16="http://schemas.microsoft.com/office/drawing/2014/main" id="{D8E50A57-055D-4CAC-AF08-BF396C00A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28388-88E8-49EF-A905-674487FDFBEB}"/>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93314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0906-7606-44F7-837E-F82428CBEF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404917-BD8D-49F8-AE83-C654747C9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1280AA-7B31-41DA-A24C-34E03ECE59E4}"/>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5" name="Footer Placeholder 4">
            <a:extLst>
              <a:ext uri="{FF2B5EF4-FFF2-40B4-BE49-F238E27FC236}">
                <a16:creationId xmlns:a16="http://schemas.microsoft.com/office/drawing/2014/main" id="{C1F1FEEB-1C1E-4570-978E-ACD6881CB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E883E-4265-4B0C-B31E-4C0AB7D1BD06}"/>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244547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80D9-0EEA-4C79-ADF9-6A5424FBC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ECBE9-1C0E-442B-9CF5-BFF359A6FE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8942B2-52E2-43AF-B157-0DAE238E7A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DE39E-0FB9-427A-A44B-8DA9B7854790}"/>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6" name="Footer Placeholder 5">
            <a:extLst>
              <a:ext uri="{FF2B5EF4-FFF2-40B4-BE49-F238E27FC236}">
                <a16:creationId xmlns:a16="http://schemas.microsoft.com/office/drawing/2014/main" id="{C819389F-FCCB-47A3-A932-F5634DCAE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C3E42-3DF1-4157-BC9C-2BE87833D5AB}"/>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227200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8FA3-8C36-4FC5-9DEA-518FDF2770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A4A7D-6F4D-4676-93E7-EBA58CE36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54D0FA-2620-4C25-8280-7C226E207A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8E05EA-5699-477C-9403-8D7826A5A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83396D-A04E-4E25-AEBC-8C82DBA92B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248849-4268-41A4-A38B-9E40D59D31ED}"/>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8" name="Footer Placeholder 7">
            <a:extLst>
              <a:ext uri="{FF2B5EF4-FFF2-40B4-BE49-F238E27FC236}">
                <a16:creationId xmlns:a16="http://schemas.microsoft.com/office/drawing/2014/main" id="{9E204877-728B-4A38-AA83-BD75840A7F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3CEF49-2D9F-4625-A5FB-DF6B19E85AE9}"/>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365994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AA69-DFC0-44FE-A7CC-7774B5A297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BC8F77-E87A-4F40-931F-6ED7EEA8915A}"/>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4" name="Footer Placeholder 3">
            <a:extLst>
              <a:ext uri="{FF2B5EF4-FFF2-40B4-BE49-F238E27FC236}">
                <a16:creationId xmlns:a16="http://schemas.microsoft.com/office/drawing/2014/main" id="{900E8A87-DEE9-4228-B631-6EDB1896F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EBFF1A-256F-461A-9A14-A5FC02069EB4}"/>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12597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1C386-A867-498A-ABDF-0249F5AA1284}"/>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3" name="Footer Placeholder 2">
            <a:extLst>
              <a:ext uri="{FF2B5EF4-FFF2-40B4-BE49-F238E27FC236}">
                <a16:creationId xmlns:a16="http://schemas.microsoft.com/office/drawing/2014/main" id="{19EFC5E6-FC75-44A2-8440-AAB709456F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83428E-B1FC-4B71-A5AB-F019522CCDEF}"/>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141411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44C2-B203-4458-8F99-5B5F94120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4C2B10-EAEF-4E0B-A755-602622352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6B9B1E-C299-4D7B-A437-154E7A61D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F47FE1-F35E-468F-8DCF-2BDE869FD59A}"/>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6" name="Footer Placeholder 5">
            <a:extLst>
              <a:ext uri="{FF2B5EF4-FFF2-40B4-BE49-F238E27FC236}">
                <a16:creationId xmlns:a16="http://schemas.microsoft.com/office/drawing/2014/main" id="{74BB52CF-992D-4725-8701-BA33105EF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998C8-3383-42D5-93D1-C79C530ACA5A}"/>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416792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5D8A-619F-4B53-8A3E-B88064F8C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983D5D-5CAE-4506-994D-14B6607CC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D7BB91-E575-444C-B0CC-138268582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4BB9A-6B3D-48A3-83AA-66081DB5C779}"/>
              </a:ext>
            </a:extLst>
          </p:cNvPr>
          <p:cNvSpPr>
            <a:spLocks noGrp="1"/>
          </p:cNvSpPr>
          <p:nvPr>
            <p:ph type="dt" sz="half" idx="10"/>
          </p:nvPr>
        </p:nvSpPr>
        <p:spPr/>
        <p:txBody>
          <a:bodyPr/>
          <a:lstStyle/>
          <a:p>
            <a:fld id="{E0059DAF-0DCE-4E10-8C74-9A5638DA41FA}" type="datetimeFigureOut">
              <a:rPr lang="en-US" smtClean="0"/>
              <a:t>11/23/2024</a:t>
            </a:fld>
            <a:endParaRPr lang="en-US"/>
          </a:p>
        </p:txBody>
      </p:sp>
      <p:sp>
        <p:nvSpPr>
          <p:cNvPr id="6" name="Footer Placeholder 5">
            <a:extLst>
              <a:ext uri="{FF2B5EF4-FFF2-40B4-BE49-F238E27FC236}">
                <a16:creationId xmlns:a16="http://schemas.microsoft.com/office/drawing/2014/main" id="{03992DD5-E4B7-4EBE-A184-D3DAE5E40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CD7C1-E865-4029-AEE4-19803CED6CA3}"/>
              </a:ext>
            </a:extLst>
          </p:cNvPr>
          <p:cNvSpPr>
            <a:spLocks noGrp="1"/>
          </p:cNvSpPr>
          <p:nvPr>
            <p:ph type="sldNum" sz="quarter" idx="12"/>
          </p:nvPr>
        </p:nvSpPr>
        <p:spPr/>
        <p:txBody>
          <a:bodyPr/>
          <a:lstStyle/>
          <a:p>
            <a:fld id="{74EDF5B3-4954-4828-BA5D-EBE07D486BF8}" type="slidenum">
              <a:rPr lang="en-US" smtClean="0"/>
              <a:t>‹#›</a:t>
            </a:fld>
            <a:endParaRPr lang="en-US"/>
          </a:p>
        </p:txBody>
      </p:sp>
    </p:spTree>
    <p:extLst>
      <p:ext uri="{BB962C8B-B14F-4D97-AF65-F5344CB8AC3E}">
        <p14:creationId xmlns:p14="http://schemas.microsoft.com/office/powerpoint/2010/main" val="134182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CD5B3F-93D8-403C-9BB9-0230B72C8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B2FD95-E22A-4B68-A723-CE14C83DC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491DD-EDF6-4200-A0D4-5D293B8D5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59DAF-0DCE-4E10-8C74-9A5638DA41FA}" type="datetimeFigureOut">
              <a:rPr lang="en-US" smtClean="0"/>
              <a:t>11/23/2024</a:t>
            </a:fld>
            <a:endParaRPr lang="en-US"/>
          </a:p>
        </p:txBody>
      </p:sp>
      <p:sp>
        <p:nvSpPr>
          <p:cNvPr id="5" name="Footer Placeholder 4">
            <a:extLst>
              <a:ext uri="{FF2B5EF4-FFF2-40B4-BE49-F238E27FC236}">
                <a16:creationId xmlns:a16="http://schemas.microsoft.com/office/drawing/2014/main" id="{A2CD98EC-6F23-4C3D-8F91-E650F3A64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447A9-FAD4-406D-8B0F-E3942EF27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DF5B3-4954-4828-BA5D-EBE07D486BF8}" type="slidenum">
              <a:rPr lang="en-US" smtClean="0"/>
              <a:t>‹#›</a:t>
            </a:fld>
            <a:endParaRPr lang="en-US"/>
          </a:p>
        </p:txBody>
      </p:sp>
    </p:spTree>
    <p:extLst>
      <p:ext uri="{BB962C8B-B14F-4D97-AF65-F5344CB8AC3E}">
        <p14:creationId xmlns:p14="http://schemas.microsoft.com/office/powerpoint/2010/main" val="249240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justice.gov/usao-ma/pr/former-ebay-executive-pleads-guilty-his-role-cyberstalking-campaig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justice.gov/usao-md/pr/texas-man-pleads-guilty-months-long-cyberstalking-campaign-sparked-unrequited-lov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6497-FCCE-491B-A1A0-8C6C101E5104}"/>
              </a:ext>
            </a:extLst>
          </p:cNvPr>
          <p:cNvSpPr>
            <a:spLocks noGrp="1"/>
          </p:cNvSpPr>
          <p:nvPr>
            <p:ph type="ctrTitle"/>
          </p:nvPr>
        </p:nvSpPr>
        <p:spPr/>
        <p:txBody>
          <a:bodyPr/>
          <a:lstStyle/>
          <a:p>
            <a:r>
              <a:rPr lang="en-US" dirty="0"/>
              <a:t>Recent Cyberattacks and their impacts</a:t>
            </a:r>
          </a:p>
        </p:txBody>
      </p:sp>
      <p:sp>
        <p:nvSpPr>
          <p:cNvPr id="3" name="Subtitle 2">
            <a:extLst>
              <a:ext uri="{FF2B5EF4-FFF2-40B4-BE49-F238E27FC236}">
                <a16:creationId xmlns:a16="http://schemas.microsoft.com/office/drawing/2014/main" id="{2F39C5C6-358D-45F8-909B-4A4FB5D039B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596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2524" y="115614"/>
            <a:ext cx="7070965" cy="6811869"/>
          </a:xfrm>
          <a:prstGeom prst="rect">
            <a:avLst/>
          </a:prstGeom>
        </p:spPr>
      </p:pic>
    </p:spTree>
    <p:extLst>
      <p:ext uri="{BB962C8B-B14F-4D97-AF65-F5344CB8AC3E}">
        <p14:creationId xmlns:p14="http://schemas.microsoft.com/office/powerpoint/2010/main" val="14474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12579" y="141316"/>
            <a:ext cx="6589987" cy="6978842"/>
          </a:xfrm>
          <a:prstGeom prst="rect">
            <a:avLst/>
          </a:prstGeom>
        </p:spPr>
      </p:pic>
    </p:spTree>
    <p:extLst>
      <p:ext uri="{BB962C8B-B14F-4D97-AF65-F5344CB8AC3E}">
        <p14:creationId xmlns:p14="http://schemas.microsoft.com/office/powerpoint/2010/main" val="324374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a:t>
            </a:r>
            <a:endParaRPr lang="ar-JO" dirty="0"/>
          </a:p>
        </p:txBody>
      </p:sp>
      <p:pic>
        <p:nvPicPr>
          <p:cNvPr id="1026" name="Picture 2" descr="Top 5 vulnerabilit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3382169"/>
            <a:ext cx="57150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59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b="1" dirty="0" err="1"/>
              <a:t>Sql</a:t>
            </a:r>
            <a:r>
              <a:rPr lang="en-US" b="1" dirty="0"/>
              <a:t> Injection</a:t>
            </a:r>
          </a:p>
        </p:txBody>
      </p:sp>
      <p:sp>
        <p:nvSpPr>
          <p:cNvPr id="8" name="TextBox 7">
            <a:extLst>
              <a:ext uri="{FF2B5EF4-FFF2-40B4-BE49-F238E27FC236}">
                <a16:creationId xmlns:a16="http://schemas.microsoft.com/office/drawing/2014/main" id="{7014DE6B-EF7B-82A8-3F5B-F879EB468F52}"/>
              </a:ext>
            </a:extLst>
          </p:cNvPr>
          <p:cNvSpPr txBox="1"/>
          <p:nvPr/>
        </p:nvSpPr>
        <p:spPr>
          <a:xfrm>
            <a:off x="214777" y="1737360"/>
            <a:ext cx="7164218" cy="4257355"/>
          </a:xfrm>
          <a:prstGeom prst="rect">
            <a:avLst/>
          </a:prstGeom>
        </p:spPr>
        <p:txBody>
          <a:bodyPr vert="horz" lIns="0" tIns="45720" rIns="0" bIns="45720" rtlCol="0">
            <a:norm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000" dirty="0">
                <a:solidFill>
                  <a:schemeClr val="tx1">
                    <a:lumMod val="75000"/>
                    <a:lumOff val="25000"/>
                  </a:schemeClr>
                </a:solidFill>
                <a:latin typeface="+mj-lt"/>
              </a:rPr>
              <a:t>Structured Query Language (SQL) injection is a type of malicious practice to steal the valuable data from the database server. This method exploits the vulnerabilities in the traditional Active Server Page (ASP) websites, PHP applications, and SQL server forms.</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endParaRPr lang="en-US" sz="2000" dirty="0">
              <a:solidFill>
                <a:schemeClr val="tx1">
                  <a:lumMod val="75000"/>
                  <a:lumOff val="25000"/>
                </a:schemeClr>
              </a:solidFill>
              <a:latin typeface="+mj-lt"/>
            </a:endParaRP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000" dirty="0">
                <a:solidFill>
                  <a:schemeClr val="tx1">
                    <a:lumMod val="75000"/>
                    <a:lumOff val="25000"/>
                  </a:schemeClr>
                </a:solidFill>
                <a:latin typeface="+mj-lt"/>
              </a:rPr>
              <a:t>The malicious code gets data from the SQL database server and sends to the computer of the hacker. Thus, the valuable information is compromised through SQL injections. </a:t>
            </a: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13</a:t>
            </a:fld>
            <a:endParaRPr lang="en-US"/>
          </a:p>
        </p:txBody>
      </p:sp>
      <p:pic>
        <p:nvPicPr>
          <p:cNvPr id="5" name="Picture 4">
            <a:extLst>
              <a:ext uri="{FF2B5EF4-FFF2-40B4-BE49-F238E27FC236}">
                <a16:creationId xmlns:a16="http://schemas.microsoft.com/office/drawing/2014/main" id="{D44E92B0-5997-CFE0-C096-8B38B4EDE160}"/>
              </a:ext>
            </a:extLst>
          </p:cNvPr>
          <p:cNvPicPr>
            <a:picLocks noChangeAspect="1"/>
          </p:cNvPicPr>
          <p:nvPr/>
        </p:nvPicPr>
        <p:blipFill>
          <a:blip r:embed="rId2"/>
          <a:stretch>
            <a:fillRect/>
          </a:stretch>
        </p:blipFill>
        <p:spPr>
          <a:xfrm>
            <a:off x="7586797" y="3276691"/>
            <a:ext cx="3568883" cy="2197213"/>
          </a:xfrm>
          <a:prstGeom prst="rect">
            <a:avLst/>
          </a:prstGeom>
        </p:spPr>
      </p:pic>
    </p:spTree>
    <p:extLst>
      <p:ext uri="{BB962C8B-B14F-4D97-AF65-F5344CB8AC3E}">
        <p14:creationId xmlns:p14="http://schemas.microsoft.com/office/powerpoint/2010/main" val="138511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86594" y="84083"/>
            <a:ext cx="9828551" cy="6818066"/>
          </a:xfrm>
          <a:prstGeom prst="rect">
            <a:avLst/>
          </a:prstGeom>
        </p:spPr>
      </p:pic>
    </p:spTree>
    <p:extLst>
      <p:ext uri="{BB962C8B-B14F-4D97-AF65-F5344CB8AC3E}">
        <p14:creationId xmlns:p14="http://schemas.microsoft.com/office/powerpoint/2010/main" val="227007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Preventing the Injection Attack </a:t>
            </a:r>
            <a:r>
              <a:rPr lang="en-US" b="1" dirty="0" smtClean="0"/>
              <a:t>Vulnerability</a:t>
            </a:r>
            <a:endParaRPr lang="ar-JO" dirty="0"/>
          </a:p>
        </p:txBody>
      </p:sp>
      <p:sp>
        <p:nvSpPr>
          <p:cNvPr id="3" name="Content Placeholder 2"/>
          <p:cNvSpPr>
            <a:spLocks noGrp="1"/>
          </p:cNvSpPr>
          <p:nvPr>
            <p:ph idx="1"/>
          </p:nvPr>
        </p:nvSpPr>
        <p:spPr/>
        <p:txBody>
          <a:bodyPr/>
          <a:lstStyle/>
          <a:p>
            <a:r>
              <a:rPr lang="en-US" dirty="0"/>
              <a:t>Here are some basic coding hygiene practices to secure your organization’s website from XSS attacks:</a:t>
            </a:r>
          </a:p>
          <a:p>
            <a:endParaRPr lang="en-US" dirty="0"/>
          </a:p>
          <a:p>
            <a:r>
              <a:rPr lang="en-US" dirty="0"/>
              <a:t>Parameterize your Queries instead of directly embedding user input in them.</a:t>
            </a:r>
          </a:p>
          <a:p>
            <a:r>
              <a:rPr lang="en-US" dirty="0"/>
              <a:t>Escape the characters that have a special meaning in SQL.</a:t>
            </a:r>
          </a:p>
          <a:p>
            <a:r>
              <a:rPr lang="en-US" dirty="0"/>
              <a:t>Pattern-check your parameters.</a:t>
            </a:r>
          </a:p>
          <a:p>
            <a:r>
              <a:rPr lang="en-US" dirty="0"/>
              <a:t>Restrict access to sensitive tables with database permissions</a:t>
            </a:r>
            <a:endParaRPr lang="ar-JO" dirty="0"/>
          </a:p>
        </p:txBody>
      </p:sp>
    </p:spTree>
    <p:extLst>
      <p:ext uri="{BB962C8B-B14F-4D97-AF65-F5344CB8AC3E}">
        <p14:creationId xmlns:p14="http://schemas.microsoft.com/office/powerpoint/2010/main" val="33456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4"/>
            <a:ext cx="10058400" cy="732900"/>
          </a:xfrm>
        </p:spPr>
        <p:txBody>
          <a:bodyPr vert="horz" lIns="91440" tIns="45720" rIns="91440" bIns="45720" rtlCol="0" anchor="b">
            <a:normAutofit/>
          </a:bodyPr>
          <a:lstStyle/>
          <a:p>
            <a:r>
              <a:rPr lang="en-US" b="1" dirty="0"/>
              <a:t>Spamming</a:t>
            </a:r>
          </a:p>
        </p:txBody>
      </p:sp>
      <p:sp>
        <p:nvSpPr>
          <p:cNvPr id="8" name="TextBox 7">
            <a:extLst>
              <a:ext uri="{FF2B5EF4-FFF2-40B4-BE49-F238E27FC236}">
                <a16:creationId xmlns:a16="http://schemas.microsoft.com/office/drawing/2014/main" id="{7014DE6B-EF7B-82A8-3F5B-F879EB468F52}"/>
              </a:ext>
            </a:extLst>
          </p:cNvPr>
          <p:cNvSpPr txBox="1"/>
          <p:nvPr/>
        </p:nvSpPr>
        <p:spPr>
          <a:xfrm>
            <a:off x="214777" y="893380"/>
            <a:ext cx="10997706" cy="5101336"/>
          </a:xfrm>
          <a:prstGeom prst="rect">
            <a:avLst/>
          </a:prstGeom>
        </p:spPr>
        <p:txBody>
          <a:bodyPr vert="horz" lIns="0" tIns="45720" rIns="0" bIns="45720" rtlCol="0">
            <a:no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a:solidFill>
                  <a:schemeClr val="tx1">
                    <a:lumMod val="75000"/>
                    <a:lumOff val="25000"/>
                  </a:schemeClr>
                </a:solidFill>
                <a:latin typeface="+mj-lt"/>
              </a:rPr>
              <a:t>Spamming in the IT field is the name of sending junk mails and messages to the users in bulk without getting consent from the users</a:t>
            </a:r>
            <a:r>
              <a:rPr lang="en-US" sz="2800" dirty="0" smtClean="0">
                <a:solidFill>
                  <a:schemeClr val="tx1">
                    <a:lumMod val="75000"/>
                    <a:lumOff val="25000"/>
                  </a:schemeClr>
                </a:solidFill>
                <a:latin typeface="+mj-lt"/>
              </a:rPr>
              <a:t>.</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smtClean="0">
                <a:solidFill>
                  <a:schemeClr val="tx1">
                    <a:lumMod val="75000"/>
                    <a:lumOff val="25000"/>
                  </a:schemeClr>
                </a:solidFill>
                <a:latin typeface="+mj-lt"/>
              </a:rPr>
              <a:t> </a:t>
            </a:r>
            <a:r>
              <a:rPr lang="en-US" sz="2800" dirty="0">
                <a:solidFill>
                  <a:schemeClr val="tx1">
                    <a:lumMod val="75000"/>
                    <a:lumOff val="25000"/>
                  </a:schemeClr>
                </a:solidFill>
                <a:latin typeface="+mj-lt"/>
              </a:rPr>
              <a:t>It is a form of bombardment of products for marketing purposes. </a:t>
            </a:r>
            <a:endParaRPr lang="en-US" sz="2800" dirty="0" smtClean="0">
              <a:solidFill>
                <a:schemeClr val="tx1">
                  <a:lumMod val="75000"/>
                  <a:lumOff val="25000"/>
                </a:schemeClr>
              </a:solidFill>
              <a:latin typeface="+mj-lt"/>
            </a:endParaRP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smtClean="0">
                <a:solidFill>
                  <a:schemeClr val="tx1">
                    <a:lumMod val="75000"/>
                    <a:lumOff val="25000"/>
                  </a:schemeClr>
                </a:solidFill>
                <a:latin typeface="+mj-lt"/>
              </a:rPr>
              <a:t>The </a:t>
            </a:r>
            <a:r>
              <a:rPr lang="en-US" sz="2800" dirty="0">
                <a:solidFill>
                  <a:schemeClr val="tx1">
                    <a:lumMod val="75000"/>
                    <a:lumOff val="25000"/>
                  </a:schemeClr>
                </a:solidFill>
                <a:latin typeface="+mj-lt"/>
              </a:rPr>
              <a:t>hackers also use spamming for spreading malware, viruses, phishing, Trojans, worms, and spyware. </a:t>
            </a:r>
            <a:endParaRPr lang="en-US" sz="2800" dirty="0" smtClean="0">
              <a:solidFill>
                <a:schemeClr val="tx1">
                  <a:lumMod val="75000"/>
                  <a:lumOff val="25000"/>
                </a:schemeClr>
              </a:solidFill>
              <a:latin typeface="+mj-lt"/>
            </a:endParaRP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smtClean="0">
                <a:solidFill>
                  <a:schemeClr val="tx1">
                    <a:lumMod val="75000"/>
                    <a:lumOff val="25000"/>
                  </a:schemeClr>
                </a:solidFill>
                <a:latin typeface="+mj-lt"/>
              </a:rPr>
              <a:t>A </a:t>
            </a:r>
            <a:r>
              <a:rPr lang="en-US" sz="2800" dirty="0">
                <a:solidFill>
                  <a:schemeClr val="tx1">
                    <a:lumMod val="75000"/>
                    <a:lumOff val="25000"/>
                  </a:schemeClr>
                </a:solidFill>
                <a:latin typeface="+mj-lt"/>
              </a:rPr>
              <a:t>large source of security threats is extensively used in numerous types of cyberattacks</a:t>
            </a:r>
            <a:r>
              <a:rPr lang="en-US" sz="2800" dirty="0" smtClean="0">
                <a:solidFill>
                  <a:schemeClr val="tx1">
                    <a:lumMod val="75000"/>
                    <a:lumOff val="25000"/>
                  </a:schemeClr>
                </a:solidFill>
                <a:latin typeface="+mj-lt"/>
              </a:rPr>
              <a:t>.</a:t>
            </a:r>
            <a:endParaRPr lang="en-US" sz="3200" dirty="0">
              <a:solidFill>
                <a:schemeClr val="tx1">
                  <a:lumMod val="75000"/>
                  <a:lumOff val="25000"/>
                </a:schemeClr>
              </a:solidFill>
              <a:latin typeface="+mj-lt"/>
            </a:endParaRP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16</a:t>
            </a:fld>
            <a:endParaRPr lang="en-US"/>
          </a:p>
        </p:txBody>
      </p:sp>
    </p:spTree>
    <p:extLst>
      <p:ext uri="{BB962C8B-B14F-4D97-AF65-F5344CB8AC3E}">
        <p14:creationId xmlns:p14="http://schemas.microsoft.com/office/powerpoint/2010/main" val="369133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Spamming</a:t>
            </a:r>
            <a:endParaRPr lang="ar-JO" dirty="0"/>
          </a:p>
        </p:txBody>
      </p:sp>
      <p:pic>
        <p:nvPicPr>
          <p:cNvPr id="4" name="Content Placeholder 3"/>
          <p:cNvPicPr>
            <a:picLocks noGrp="1" noChangeAspect="1"/>
          </p:cNvPicPr>
          <p:nvPr>
            <p:ph idx="1"/>
          </p:nvPr>
        </p:nvPicPr>
        <p:blipFill>
          <a:blip r:embed="rId2"/>
          <a:stretch>
            <a:fillRect/>
          </a:stretch>
        </p:blipFill>
        <p:spPr>
          <a:xfrm>
            <a:off x="1408385" y="2217683"/>
            <a:ext cx="7668791" cy="4588165"/>
          </a:xfrm>
          <a:prstGeom prst="rect">
            <a:avLst/>
          </a:prstGeom>
        </p:spPr>
      </p:pic>
    </p:spTree>
    <p:extLst>
      <p:ext uri="{BB962C8B-B14F-4D97-AF65-F5344CB8AC3E}">
        <p14:creationId xmlns:p14="http://schemas.microsoft.com/office/powerpoint/2010/main" val="354722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Spamming</a:t>
            </a:r>
            <a:endParaRPr lang="ar-JO" dirty="0"/>
          </a:p>
        </p:txBody>
      </p:sp>
      <p:sp>
        <p:nvSpPr>
          <p:cNvPr id="3" name="Content Placeholder 2"/>
          <p:cNvSpPr>
            <a:spLocks noGrp="1"/>
          </p:cNvSpPr>
          <p:nvPr>
            <p:ph idx="1"/>
          </p:nvPr>
        </p:nvSpPr>
        <p:spPr/>
        <p:txBody>
          <a:bodyPr>
            <a:noAutofit/>
          </a:bodyPr>
          <a:lstStyle/>
          <a:p>
            <a:r>
              <a:rPr lang="en-US" sz="3600" dirty="0">
                <a:solidFill>
                  <a:schemeClr val="tx1">
                    <a:lumMod val="75000"/>
                    <a:lumOff val="25000"/>
                  </a:schemeClr>
                </a:solidFill>
              </a:rPr>
              <a:t>Spamming is a widespread form of malicious attacks used to send the unsolicited messages through different modes of messaging such as instant messages, emails, social network messages, ads, mobile phone messages, and social groups. </a:t>
            </a:r>
            <a:endParaRPr lang="en-US" sz="3600" dirty="0" smtClean="0">
              <a:solidFill>
                <a:schemeClr val="tx1">
                  <a:lumMod val="75000"/>
                  <a:lumOff val="25000"/>
                </a:schemeClr>
              </a:solidFill>
            </a:endParaRPr>
          </a:p>
          <a:p>
            <a:endParaRPr lang="en-US" sz="3600" dirty="0">
              <a:solidFill>
                <a:schemeClr val="tx1">
                  <a:lumMod val="75000"/>
                  <a:lumOff val="25000"/>
                </a:schemeClr>
              </a:solidFill>
            </a:endParaRPr>
          </a:p>
          <a:p>
            <a:r>
              <a:rPr lang="en-US" sz="3600" dirty="0" smtClean="0">
                <a:solidFill>
                  <a:schemeClr val="tx1">
                    <a:lumMod val="75000"/>
                    <a:lumOff val="25000"/>
                  </a:schemeClr>
                </a:solidFill>
              </a:rPr>
              <a:t>All </a:t>
            </a:r>
            <a:r>
              <a:rPr lang="en-US" sz="3600" dirty="0">
                <a:solidFill>
                  <a:schemeClr val="tx1">
                    <a:lumMod val="75000"/>
                    <a:lumOff val="25000"/>
                  </a:schemeClr>
                </a:solidFill>
              </a:rPr>
              <a:t>these activities are directed to get marketing gains by attacking the users incessantly through unsolicited messages.</a:t>
            </a:r>
          </a:p>
          <a:p>
            <a:endParaRPr lang="ar-JO" sz="3600" dirty="0"/>
          </a:p>
        </p:txBody>
      </p:sp>
    </p:spTree>
    <p:extLst>
      <p:ext uri="{BB962C8B-B14F-4D97-AF65-F5344CB8AC3E}">
        <p14:creationId xmlns:p14="http://schemas.microsoft.com/office/powerpoint/2010/main" val="259192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Spamming</a:t>
            </a:r>
            <a:endParaRPr lang="ar-JO" b="1" dirty="0"/>
          </a:p>
        </p:txBody>
      </p:sp>
      <p:pic>
        <p:nvPicPr>
          <p:cNvPr id="5" name="Content Placeholder 4"/>
          <p:cNvPicPr>
            <a:picLocks noGrp="1" noChangeAspect="1"/>
          </p:cNvPicPr>
          <p:nvPr>
            <p:ph idx="1"/>
          </p:nvPr>
        </p:nvPicPr>
        <p:blipFill>
          <a:blip r:embed="rId2"/>
          <a:stretch>
            <a:fillRect/>
          </a:stretch>
        </p:blipFill>
        <p:spPr>
          <a:xfrm>
            <a:off x="838200" y="1788537"/>
            <a:ext cx="8696416" cy="3287960"/>
          </a:xfrm>
          <a:prstGeom prst="rect">
            <a:avLst/>
          </a:prstGeom>
        </p:spPr>
      </p:pic>
    </p:spTree>
    <p:extLst>
      <p:ext uri="{BB962C8B-B14F-4D97-AF65-F5344CB8AC3E}">
        <p14:creationId xmlns:p14="http://schemas.microsoft.com/office/powerpoint/2010/main" val="177763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3"/>
            <a:ext cx="10058400" cy="554225"/>
          </a:xfrm>
        </p:spPr>
        <p:txBody>
          <a:bodyPr vert="horz" lIns="91440" tIns="45720" rIns="91440" bIns="45720" rtlCol="0" anchor="b">
            <a:normAutofit fontScale="90000"/>
          </a:bodyPr>
          <a:lstStyle/>
          <a:p>
            <a:r>
              <a:rPr lang="en-US" b="1" dirty="0"/>
              <a:t>Cryptojacking</a:t>
            </a:r>
          </a:p>
        </p:txBody>
      </p:sp>
      <p:sp>
        <p:nvSpPr>
          <p:cNvPr id="8" name="TextBox 7">
            <a:extLst>
              <a:ext uri="{FF2B5EF4-FFF2-40B4-BE49-F238E27FC236}">
                <a16:creationId xmlns:a16="http://schemas.microsoft.com/office/drawing/2014/main" id="{7014DE6B-EF7B-82A8-3F5B-F879EB468F52}"/>
              </a:ext>
            </a:extLst>
          </p:cNvPr>
          <p:cNvSpPr txBox="1"/>
          <p:nvPr/>
        </p:nvSpPr>
        <p:spPr>
          <a:xfrm>
            <a:off x="431072" y="920780"/>
            <a:ext cx="6454987" cy="4023360"/>
          </a:xfrm>
          <a:prstGeom prst="rect">
            <a:avLst/>
          </a:prstGeom>
        </p:spPr>
        <p:txBody>
          <a:bodyPr vert="horz" lIns="0" tIns="45720" rIns="0" bIns="45720" rtlCol="0">
            <a:noAutofit/>
          </a:bodyPr>
          <a:lstStyle/>
          <a:p>
            <a:pPr algn="just" defTabSz="914400">
              <a:lnSpc>
                <a:spcPct val="150000"/>
              </a:lnSpc>
              <a:spcBef>
                <a:spcPts val="1200"/>
              </a:spcBef>
              <a:spcAft>
                <a:spcPts val="200"/>
              </a:spcAft>
              <a:buClr>
                <a:schemeClr val="accent1"/>
              </a:buClr>
              <a:buSzPct val="100000"/>
              <a:buFont typeface="Calibri" panose="020F0502020204030204" pitchFamily="34" charset="0"/>
            </a:pPr>
            <a:r>
              <a:rPr lang="en-US" sz="2400" b="1" dirty="0">
                <a:solidFill>
                  <a:schemeClr val="tx1">
                    <a:lumMod val="75000"/>
                    <a:lumOff val="25000"/>
                  </a:schemeClr>
                </a:solidFill>
                <a:latin typeface="+mj-lt"/>
              </a:rPr>
              <a:t>Cryptojacking</a:t>
            </a:r>
            <a:r>
              <a:rPr lang="en-US" sz="2400" dirty="0">
                <a:solidFill>
                  <a:schemeClr val="tx1">
                    <a:lumMod val="75000"/>
                    <a:lumOff val="25000"/>
                  </a:schemeClr>
                </a:solidFill>
                <a:latin typeface="+mj-lt"/>
              </a:rPr>
              <a:t> is a relatively new form of cyberattack to be used for stealing the “cryptocurrency”. </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400" dirty="0">
                <a:solidFill>
                  <a:schemeClr val="tx1">
                    <a:lumMod val="75000"/>
                    <a:lumOff val="25000"/>
                  </a:schemeClr>
                </a:solidFill>
                <a:latin typeface="+mj-lt"/>
              </a:rPr>
              <a:t>This attack mines processor’s power through malicious software on the cryptocurrency miner machines of the legitimate users.</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400" dirty="0">
                <a:solidFill>
                  <a:schemeClr val="tx1">
                    <a:lumMod val="75000"/>
                    <a:lumOff val="25000"/>
                  </a:schemeClr>
                </a:solidFill>
                <a:latin typeface="+mj-lt"/>
              </a:rPr>
              <a:t> In this form of cyberattack, the processing power of the legitimate cryptocurrency machines is hijacked and used for cryptocurrency mining to earn rewards.</a:t>
            </a:r>
          </a:p>
        </p:txBody>
      </p:sp>
      <p:pic>
        <p:nvPicPr>
          <p:cNvPr id="5" name="Picture 4">
            <a:extLst>
              <a:ext uri="{FF2B5EF4-FFF2-40B4-BE49-F238E27FC236}">
                <a16:creationId xmlns:a16="http://schemas.microsoft.com/office/drawing/2014/main" id="{68CF243B-2A0E-E8A9-AB4A-3969EB5C0E72}"/>
              </a:ext>
            </a:extLst>
          </p:cNvPr>
          <p:cNvPicPr>
            <a:picLocks noChangeAspect="1"/>
          </p:cNvPicPr>
          <p:nvPr/>
        </p:nvPicPr>
        <p:blipFill>
          <a:blip r:embed="rId2"/>
          <a:stretch>
            <a:fillRect/>
          </a:stretch>
        </p:blipFill>
        <p:spPr>
          <a:xfrm>
            <a:off x="6886059" y="1124607"/>
            <a:ext cx="5305941" cy="3394841"/>
          </a:xfrm>
          <a:prstGeom prst="rect">
            <a:avLst/>
          </a:prstGeom>
        </p:spPr>
      </p:pic>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2</a:t>
            </a:fld>
            <a:endParaRPr lang="en-US"/>
          </a:p>
        </p:txBody>
      </p:sp>
    </p:spTree>
    <p:extLst>
      <p:ext uri="{BB962C8B-B14F-4D97-AF65-F5344CB8AC3E}">
        <p14:creationId xmlns:p14="http://schemas.microsoft.com/office/powerpoint/2010/main" val="189458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 Yourself from SPAM</a:t>
            </a:r>
            <a:endParaRPr lang="ar-JO" dirty="0"/>
          </a:p>
        </p:txBody>
      </p:sp>
      <p:pic>
        <p:nvPicPr>
          <p:cNvPr id="2050" name="Picture 2" descr="What is Spamming in Cyber Security? Types and Prote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931" y="1858169"/>
            <a:ext cx="10226566" cy="482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16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b="1" dirty="0"/>
              <a:t>Cyberterrorism</a:t>
            </a:r>
          </a:p>
        </p:txBody>
      </p:sp>
      <p:sp>
        <p:nvSpPr>
          <p:cNvPr id="8" name="TextBox 7">
            <a:extLst>
              <a:ext uri="{FF2B5EF4-FFF2-40B4-BE49-F238E27FC236}">
                <a16:creationId xmlns:a16="http://schemas.microsoft.com/office/drawing/2014/main" id="{7014DE6B-EF7B-82A8-3F5B-F879EB468F52}"/>
              </a:ext>
            </a:extLst>
          </p:cNvPr>
          <p:cNvSpPr txBox="1"/>
          <p:nvPr/>
        </p:nvSpPr>
        <p:spPr>
          <a:xfrm>
            <a:off x="214777" y="1737360"/>
            <a:ext cx="10997706" cy="4257355"/>
          </a:xfrm>
          <a:prstGeom prst="rect">
            <a:avLst/>
          </a:prstGeom>
        </p:spPr>
        <p:txBody>
          <a:bodyPr vert="horz" lIns="0" tIns="45720" rIns="0" bIns="45720" rtlCol="0">
            <a:no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a:solidFill>
                  <a:schemeClr val="tx1">
                    <a:lumMod val="75000"/>
                    <a:lumOff val="25000"/>
                  </a:schemeClr>
                </a:solidFill>
                <a:latin typeface="+mj-lt"/>
              </a:rPr>
              <a:t>Cyberterrorism is a type of cybercrime to attack or threat to attack the </a:t>
            </a:r>
            <a:r>
              <a:rPr lang="en-US" sz="2800" u="sng" dirty="0" smtClean="0">
                <a:solidFill>
                  <a:schemeClr val="tx1">
                    <a:lumMod val="75000"/>
                    <a:lumOff val="25000"/>
                  </a:schemeClr>
                </a:solidFill>
                <a:latin typeface="+mj-lt"/>
              </a:rPr>
              <a:t>computer </a:t>
            </a:r>
            <a:r>
              <a:rPr lang="en-US" sz="2800" u="sng" dirty="0">
                <a:solidFill>
                  <a:schemeClr val="tx1">
                    <a:lumMod val="75000"/>
                    <a:lumOff val="25000"/>
                  </a:schemeClr>
                </a:solidFill>
                <a:latin typeface="+mj-lt"/>
              </a:rPr>
              <a:t>systems</a:t>
            </a:r>
            <a:r>
              <a:rPr lang="en-US" sz="2800" dirty="0">
                <a:solidFill>
                  <a:schemeClr val="tx1">
                    <a:lumMod val="75000"/>
                    <a:lumOff val="25000"/>
                  </a:schemeClr>
                </a:solidFill>
                <a:latin typeface="+mj-lt"/>
              </a:rPr>
              <a:t>, </a:t>
            </a:r>
            <a:r>
              <a:rPr lang="en-US" sz="2800" u="sng" dirty="0">
                <a:solidFill>
                  <a:schemeClr val="tx1">
                    <a:lumMod val="75000"/>
                    <a:lumOff val="25000"/>
                  </a:schemeClr>
                </a:solidFill>
                <a:latin typeface="+mj-lt"/>
              </a:rPr>
              <a:t>mission-critical data</a:t>
            </a:r>
            <a:r>
              <a:rPr lang="en-US" sz="2800" dirty="0">
                <a:solidFill>
                  <a:schemeClr val="tx1">
                    <a:lumMod val="75000"/>
                    <a:lumOff val="25000"/>
                  </a:schemeClr>
                </a:solidFill>
                <a:latin typeface="+mj-lt"/>
              </a:rPr>
              <a:t>, or </a:t>
            </a:r>
            <a:r>
              <a:rPr lang="en-US" sz="2800" u="sng" dirty="0">
                <a:solidFill>
                  <a:schemeClr val="tx1">
                    <a:lumMod val="75000"/>
                    <a:lumOff val="25000"/>
                  </a:schemeClr>
                </a:solidFill>
                <a:latin typeface="+mj-lt"/>
              </a:rPr>
              <a:t>computer networks </a:t>
            </a:r>
            <a:r>
              <a:rPr lang="en-US" sz="2800" dirty="0">
                <a:solidFill>
                  <a:schemeClr val="tx1">
                    <a:lumMod val="75000"/>
                    <a:lumOff val="25000"/>
                  </a:schemeClr>
                </a:solidFill>
                <a:latin typeface="+mj-lt"/>
              </a:rPr>
              <a:t>either to </a:t>
            </a:r>
            <a:r>
              <a:rPr lang="en-US" sz="2800" dirty="0">
                <a:solidFill>
                  <a:srgbClr val="FF0000"/>
                </a:solidFill>
                <a:latin typeface="+mj-lt"/>
              </a:rPr>
              <a:t>damage the cyber resources </a:t>
            </a:r>
            <a:r>
              <a:rPr lang="en-US" sz="2800" dirty="0">
                <a:solidFill>
                  <a:schemeClr val="tx1">
                    <a:lumMod val="75000"/>
                    <a:lumOff val="25000"/>
                  </a:schemeClr>
                </a:solidFill>
                <a:latin typeface="+mj-lt"/>
              </a:rPr>
              <a:t>or to </a:t>
            </a:r>
            <a:r>
              <a:rPr lang="en-US" sz="2800" dirty="0">
                <a:solidFill>
                  <a:srgbClr val="FF0000"/>
                </a:solidFill>
                <a:latin typeface="+mj-lt"/>
              </a:rPr>
              <a:t>steal the critical information </a:t>
            </a:r>
            <a:r>
              <a:rPr lang="en-US" sz="2800" dirty="0">
                <a:solidFill>
                  <a:schemeClr val="tx1">
                    <a:lumMod val="75000"/>
                    <a:lumOff val="25000"/>
                  </a:schemeClr>
                </a:solidFill>
                <a:latin typeface="+mj-lt"/>
              </a:rPr>
              <a:t>that can pose a great threat to the security of </a:t>
            </a:r>
            <a:r>
              <a:rPr lang="en-US" sz="2800" b="1" u="sng" dirty="0">
                <a:solidFill>
                  <a:schemeClr val="accent6">
                    <a:lumMod val="50000"/>
                  </a:schemeClr>
                </a:solidFill>
                <a:latin typeface="+mj-lt"/>
              </a:rPr>
              <a:t>public lives, government systems, or even the defense systems of a country. </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a:solidFill>
                  <a:schemeClr val="tx1">
                    <a:lumMod val="75000"/>
                    <a:lumOff val="25000"/>
                  </a:schemeClr>
                </a:solidFill>
                <a:latin typeface="+mj-lt"/>
              </a:rPr>
              <a:t>The objectives of cyberterrorism include the sabotage of political and social fabric through coercion or intimidation tactics.</a:t>
            </a: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21</a:t>
            </a:fld>
            <a:endParaRPr lang="en-US"/>
          </a:p>
        </p:txBody>
      </p:sp>
    </p:spTree>
    <p:extLst>
      <p:ext uri="{BB962C8B-B14F-4D97-AF65-F5344CB8AC3E}">
        <p14:creationId xmlns:p14="http://schemas.microsoft.com/office/powerpoint/2010/main" val="136341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b="1" dirty="0"/>
              <a:t>Cyberterrorism</a:t>
            </a:r>
          </a:p>
        </p:txBody>
      </p:sp>
      <p:sp>
        <p:nvSpPr>
          <p:cNvPr id="8" name="TextBox 7">
            <a:extLst>
              <a:ext uri="{FF2B5EF4-FFF2-40B4-BE49-F238E27FC236}">
                <a16:creationId xmlns:a16="http://schemas.microsoft.com/office/drawing/2014/main" id="{7014DE6B-EF7B-82A8-3F5B-F879EB468F52}"/>
              </a:ext>
            </a:extLst>
          </p:cNvPr>
          <p:cNvSpPr txBox="1"/>
          <p:nvPr/>
        </p:nvSpPr>
        <p:spPr>
          <a:xfrm>
            <a:off x="214777" y="1737360"/>
            <a:ext cx="10997706" cy="4257355"/>
          </a:xfrm>
          <a:prstGeom prst="rect">
            <a:avLst/>
          </a:prstGeom>
        </p:spPr>
        <p:txBody>
          <a:bodyPr vert="horz" lIns="0" tIns="45720" rIns="0" bIns="45720" rtlCol="0">
            <a:no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a:solidFill>
                  <a:schemeClr val="tx1">
                    <a:lumMod val="75000"/>
                    <a:lumOff val="25000"/>
                  </a:schemeClr>
                </a:solidFill>
                <a:latin typeface="+mj-lt"/>
              </a:rPr>
              <a:t>The main examples of cyberterrorism include the disruption of public utilities such as water supplies, electricity, healthcare, and other such systems. The coercive activities include the </a:t>
            </a:r>
            <a:r>
              <a:rPr lang="en-US" sz="2800" b="1" i="1" u="sng" dirty="0">
                <a:solidFill>
                  <a:srgbClr val="FF0000"/>
                </a:solidFill>
                <a:latin typeface="+mj-lt"/>
              </a:rPr>
              <a:t>honey trap</a:t>
            </a:r>
            <a:r>
              <a:rPr lang="en-US" sz="2800" dirty="0">
                <a:solidFill>
                  <a:schemeClr val="tx1">
                    <a:lumMod val="75000"/>
                    <a:lumOff val="25000"/>
                  </a:schemeClr>
                </a:solidFill>
                <a:latin typeface="+mj-lt"/>
              </a:rPr>
              <a:t> and other </a:t>
            </a:r>
            <a:r>
              <a:rPr lang="en-US" sz="2800" b="1" i="1" u="sng" dirty="0">
                <a:solidFill>
                  <a:srgbClr val="FF0000"/>
                </a:solidFill>
                <a:latin typeface="+mj-lt"/>
              </a:rPr>
              <a:t>blackmailing tactics </a:t>
            </a:r>
            <a:r>
              <a:rPr lang="en-US" sz="2800" dirty="0">
                <a:solidFill>
                  <a:schemeClr val="tx1">
                    <a:lumMod val="75000"/>
                    <a:lumOff val="25000"/>
                  </a:schemeClr>
                </a:solidFill>
                <a:latin typeface="+mj-lt"/>
              </a:rPr>
              <a:t>that can lead to the compromise on the governmental or security system information. </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a:solidFill>
                  <a:schemeClr val="tx1">
                    <a:lumMod val="75000"/>
                    <a:lumOff val="25000"/>
                  </a:schemeClr>
                </a:solidFill>
                <a:latin typeface="+mj-lt"/>
              </a:rPr>
              <a:t>All these activities can lead to economic system instability, explosion, plane crash, and other actions that cause serious.</a:t>
            </a: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22</a:t>
            </a:fld>
            <a:endParaRPr lang="en-US"/>
          </a:p>
        </p:txBody>
      </p:sp>
    </p:spTree>
    <p:extLst>
      <p:ext uri="{BB962C8B-B14F-4D97-AF65-F5344CB8AC3E}">
        <p14:creationId xmlns:p14="http://schemas.microsoft.com/office/powerpoint/2010/main" val="1839973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Cyberterrorism</a:t>
            </a:r>
            <a:endParaRPr lang="ar-JO" dirty="0"/>
          </a:p>
        </p:txBody>
      </p:sp>
      <p:pic>
        <p:nvPicPr>
          <p:cNvPr id="6" name="Content Placeholder 5"/>
          <p:cNvPicPr>
            <a:picLocks noGrp="1" noChangeAspect="1"/>
          </p:cNvPicPr>
          <p:nvPr>
            <p:ph idx="1"/>
          </p:nvPr>
        </p:nvPicPr>
        <p:blipFill>
          <a:blip r:embed="rId2"/>
          <a:stretch>
            <a:fillRect/>
          </a:stretch>
        </p:blipFill>
        <p:spPr>
          <a:xfrm>
            <a:off x="1807778" y="1690688"/>
            <a:ext cx="8607973" cy="5230540"/>
          </a:xfrm>
          <a:prstGeom prst="rect">
            <a:avLst/>
          </a:prstGeom>
        </p:spPr>
      </p:pic>
    </p:spTree>
    <p:extLst>
      <p:ext uri="{BB962C8B-B14F-4D97-AF65-F5344CB8AC3E}">
        <p14:creationId xmlns:p14="http://schemas.microsoft.com/office/powerpoint/2010/main" val="698266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4"/>
            <a:ext cx="10058400" cy="648818"/>
          </a:xfrm>
        </p:spPr>
        <p:txBody>
          <a:bodyPr vert="horz" lIns="91440" tIns="45720" rIns="91440" bIns="45720" rtlCol="0" anchor="b">
            <a:normAutofit fontScale="90000"/>
          </a:bodyPr>
          <a:lstStyle/>
          <a:p>
            <a:r>
              <a:rPr lang="en-US" b="1" dirty="0"/>
              <a:t>Cyberterrorism</a:t>
            </a:r>
          </a:p>
        </p:txBody>
      </p:sp>
      <p:sp>
        <p:nvSpPr>
          <p:cNvPr id="8" name="TextBox 7">
            <a:extLst>
              <a:ext uri="{FF2B5EF4-FFF2-40B4-BE49-F238E27FC236}">
                <a16:creationId xmlns:a16="http://schemas.microsoft.com/office/drawing/2014/main" id="{7014DE6B-EF7B-82A8-3F5B-F879EB468F52}"/>
              </a:ext>
            </a:extLst>
          </p:cNvPr>
          <p:cNvSpPr txBox="1"/>
          <p:nvPr/>
        </p:nvSpPr>
        <p:spPr>
          <a:xfrm>
            <a:off x="298860" y="749388"/>
            <a:ext cx="10997706" cy="4257355"/>
          </a:xfrm>
          <a:prstGeom prst="rect">
            <a:avLst/>
          </a:prstGeom>
        </p:spPr>
        <p:txBody>
          <a:bodyPr vert="horz" lIns="0" tIns="45720" rIns="0" bIns="45720" rtlCol="0">
            <a:no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a:solidFill>
                  <a:schemeClr val="tx1">
                    <a:lumMod val="75000"/>
                    <a:lumOff val="25000"/>
                  </a:schemeClr>
                </a:solidFill>
                <a:latin typeface="+mj-lt"/>
              </a:rPr>
              <a:t>I</a:t>
            </a:r>
            <a:r>
              <a:rPr lang="en-US" sz="3200" dirty="0" smtClean="0">
                <a:solidFill>
                  <a:schemeClr val="tx1">
                    <a:lumMod val="75000"/>
                    <a:lumOff val="25000"/>
                  </a:schemeClr>
                </a:solidFill>
                <a:latin typeface="+mj-lt"/>
              </a:rPr>
              <a:t>njuries </a:t>
            </a:r>
            <a:r>
              <a:rPr lang="en-US" sz="3200" dirty="0">
                <a:solidFill>
                  <a:schemeClr val="tx1">
                    <a:lumMod val="75000"/>
                    <a:lumOff val="25000"/>
                  </a:schemeClr>
                </a:solidFill>
                <a:latin typeface="+mj-lt"/>
              </a:rPr>
              <a:t>or death to a person or a group of people in a country. The terrorist attacks are normally destructive in nature to inflict huge losses to the planned targets rather than getting some money or economic benefits.</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a:solidFill>
                  <a:schemeClr val="tx1">
                    <a:lumMod val="75000"/>
                    <a:lumOff val="25000"/>
                  </a:schemeClr>
                </a:solidFill>
                <a:latin typeface="+mj-lt"/>
              </a:rPr>
              <a:t>The core </a:t>
            </a:r>
            <a:r>
              <a:rPr lang="en-US" sz="3200" b="1" dirty="0">
                <a:solidFill>
                  <a:schemeClr val="tx1">
                    <a:lumMod val="75000"/>
                    <a:lumOff val="25000"/>
                  </a:schemeClr>
                </a:solidFill>
                <a:latin typeface="+mj-lt"/>
              </a:rPr>
              <a:t>objective</a:t>
            </a:r>
            <a:r>
              <a:rPr lang="en-US" sz="3200" dirty="0">
                <a:solidFill>
                  <a:schemeClr val="tx1">
                    <a:lumMod val="75000"/>
                    <a:lumOff val="25000"/>
                  </a:schemeClr>
                </a:solidFill>
                <a:latin typeface="+mj-lt"/>
              </a:rPr>
              <a:t> behind cyberterrorism is either to inflict direct physical, monetary, political, and social damages on the targeted entity or to prepare for the lethal attacks in the future on the premeditated targets.</a:t>
            </a: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24</a:t>
            </a:fld>
            <a:endParaRPr lang="en-US"/>
          </a:p>
        </p:txBody>
      </p:sp>
    </p:spTree>
    <p:extLst>
      <p:ext uri="{BB962C8B-B14F-4D97-AF65-F5344CB8AC3E}">
        <p14:creationId xmlns:p14="http://schemas.microsoft.com/office/powerpoint/2010/main" val="238347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4"/>
            <a:ext cx="10058400" cy="901066"/>
          </a:xfrm>
        </p:spPr>
        <p:txBody>
          <a:bodyPr vert="horz" lIns="91440" tIns="45720" rIns="91440" bIns="45720" rtlCol="0" anchor="b">
            <a:normAutofit/>
          </a:bodyPr>
          <a:lstStyle/>
          <a:p>
            <a:r>
              <a:rPr lang="en-US" b="1" dirty="0"/>
              <a:t>Digital Property Misappropriation</a:t>
            </a:r>
          </a:p>
        </p:txBody>
      </p:sp>
      <p:sp>
        <p:nvSpPr>
          <p:cNvPr id="8" name="TextBox 7">
            <a:extLst>
              <a:ext uri="{FF2B5EF4-FFF2-40B4-BE49-F238E27FC236}">
                <a16:creationId xmlns:a16="http://schemas.microsoft.com/office/drawing/2014/main" id="{7014DE6B-EF7B-82A8-3F5B-F879EB468F52}"/>
              </a:ext>
            </a:extLst>
          </p:cNvPr>
          <p:cNvSpPr txBox="1"/>
          <p:nvPr/>
        </p:nvSpPr>
        <p:spPr>
          <a:xfrm>
            <a:off x="214777" y="1187670"/>
            <a:ext cx="10997706" cy="4807045"/>
          </a:xfrm>
          <a:prstGeom prst="rect">
            <a:avLst/>
          </a:prstGeom>
        </p:spPr>
        <p:txBody>
          <a:bodyPr vert="horz" lIns="0" tIns="45720" rIns="0" bIns="45720" rtlCol="0">
            <a:norm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600" dirty="0">
                <a:solidFill>
                  <a:schemeClr val="tx1">
                    <a:lumMod val="75000"/>
                    <a:lumOff val="25000"/>
                  </a:schemeClr>
                </a:solidFill>
                <a:latin typeface="+mj-lt"/>
              </a:rPr>
              <a:t>The digital property misappropriation is the illegal or fraudulent use of the digital resources like software and digital content, including e-books, audios, videos, images, writings, paintings, and the likes without the permission of the owner of that digital property.</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endParaRPr lang="en-US" sz="2000" dirty="0">
              <a:solidFill>
                <a:schemeClr val="tx1">
                  <a:lumMod val="75000"/>
                  <a:lumOff val="25000"/>
                </a:schemeClr>
              </a:solidFill>
              <a:latin typeface="+mj-lt"/>
            </a:endParaRP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25</a:t>
            </a:fld>
            <a:endParaRPr lang="en-US"/>
          </a:p>
        </p:txBody>
      </p:sp>
    </p:spTree>
    <p:extLst>
      <p:ext uri="{BB962C8B-B14F-4D97-AF65-F5344CB8AC3E}">
        <p14:creationId xmlns:p14="http://schemas.microsoft.com/office/powerpoint/2010/main" val="294556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Property Misappropriation</a:t>
            </a:r>
            <a:endParaRPr lang="ar-JO" dirty="0"/>
          </a:p>
        </p:txBody>
      </p:sp>
      <p:sp>
        <p:nvSpPr>
          <p:cNvPr id="3" name="Content Placeholder 2"/>
          <p:cNvSpPr>
            <a:spLocks noGrp="1"/>
          </p:cNvSpPr>
          <p:nvPr>
            <p:ph idx="1"/>
          </p:nvPr>
        </p:nvSpPr>
        <p:spPr/>
        <p:txBody>
          <a:bodyPr/>
          <a:lstStyle/>
          <a:p>
            <a:r>
              <a:rPr lang="en-US" dirty="0">
                <a:solidFill>
                  <a:schemeClr val="tx1">
                    <a:lumMod val="75000"/>
                    <a:lumOff val="25000"/>
                  </a:schemeClr>
                </a:solidFill>
              </a:rPr>
              <a:t>There are many local and international rules that govern the prevention of the </a:t>
            </a:r>
            <a:r>
              <a:rPr lang="en-US" dirty="0" smtClean="0">
                <a:solidFill>
                  <a:schemeClr val="tx1">
                    <a:lumMod val="75000"/>
                    <a:lumOff val="25000"/>
                  </a:schemeClr>
                </a:solidFill>
              </a:rPr>
              <a:t>misappropriation </a:t>
            </a:r>
            <a:r>
              <a:rPr lang="en-US" dirty="0">
                <a:solidFill>
                  <a:schemeClr val="tx1">
                    <a:lumMod val="75000"/>
                    <a:lumOff val="25000"/>
                  </a:schemeClr>
                </a:solidFill>
              </a:rPr>
              <a:t>of the legitimate digital </a:t>
            </a:r>
            <a:r>
              <a:rPr lang="en-US" dirty="0" smtClean="0">
                <a:solidFill>
                  <a:schemeClr val="tx1">
                    <a:lumMod val="75000"/>
                    <a:lumOff val="25000"/>
                  </a:schemeClr>
                </a:solidFill>
              </a:rPr>
              <a:t>assets.</a:t>
            </a:r>
          </a:p>
          <a:p>
            <a:endParaRPr lang="en-US" dirty="0">
              <a:solidFill>
                <a:schemeClr val="tx1">
                  <a:lumMod val="75000"/>
                  <a:lumOff val="25000"/>
                </a:schemeClr>
              </a:solidFill>
            </a:endParaRPr>
          </a:p>
          <a:p>
            <a:r>
              <a:rPr lang="en-US" dirty="0" smtClean="0">
                <a:solidFill>
                  <a:schemeClr val="tx1">
                    <a:lumMod val="75000"/>
                    <a:lumOff val="25000"/>
                  </a:schemeClr>
                </a:solidFill>
              </a:rPr>
              <a:t> But </a:t>
            </a:r>
            <a:r>
              <a:rPr lang="en-US" dirty="0">
                <a:solidFill>
                  <a:schemeClr val="tx1">
                    <a:lumMod val="75000"/>
                    <a:lumOff val="25000"/>
                  </a:schemeClr>
                </a:solidFill>
              </a:rPr>
              <a:t>the implementation of those laws in full force is still far away from the realization. </a:t>
            </a:r>
            <a:endParaRPr lang="en-US" dirty="0" smtClean="0">
              <a:solidFill>
                <a:schemeClr val="tx1">
                  <a:lumMod val="75000"/>
                  <a:lumOff val="25000"/>
                </a:schemeClr>
              </a:solidFill>
            </a:endParaRPr>
          </a:p>
          <a:p>
            <a:endParaRPr lang="en-US" dirty="0">
              <a:solidFill>
                <a:schemeClr val="tx1">
                  <a:lumMod val="75000"/>
                  <a:lumOff val="25000"/>
                </a:schemeClr>
              </a:solidFill>
            </a:endParaRPr>
          </a:p>
          <a:p>
            <a:r>
              <a:rPr lang="en-US" dirty="0" smtClean="0">
                <a:solidFill>
                  <a:schemeClr val="tx1">
                    <a:lumMod val="75000"/>
                    <a:lumOff val="25000"/>
                  </a:schemeClr>
                </a:solidFill>
              </a:rPr>
              <a:t>Among </a:t>
            </a:r>
            <a:r>
              <a:rPr lang="en-US" dirty="0">
                <a:solidFill>
                  <a:schemeClr val="tx1">
                    <a:lumMod val="75000"/>
                    <a:lumOff val="25000"/>
                  </a:schemeClr>
                </a:solidFill>
              </a:rPr>
              <a:t>such laws, patents, copyrights, trademarks, and other such rules are already in force to safeguard the rights of the </a:t>
            </a:r>
            <a:r>
              <a:rPr lang="en-US" dirty="0" smtClean="0">
                <a:solidFill>
                  <a:schemeClr val="tx1">
                    <a:lumMod val="75000"/>
                    <a:lumOff val="25000"/>
                  </a:schemeClr>
                </a:solidFill>
              </a:rPr>
              <a:t>owners </a:t>
            </a:r>
            <a:r>
              <a:rPr lang="en-US" dirty="0">
                <a:solidFill>
                  <a:schemeClr val="tx1">
                    <a:lumMod val="75000"/>
                    <a:lumOff val="25000"/>
                  </a:schemeClr>
                </a:solidFill>
              </a:rPr>
              <a:t>of the digital property in the global market.</a:t>
            </a:r>
            <a:endParaRPr lang="ar-JO" dirty="0"/>
          </a:p>
        </p:txBody>
      </p:sp>
    </p:spTree>
    <p:extLst>
      <p:ext uri="{BB962C8B-B14F-4D97-AF65-F5344CB8AC3E}">
        <p14:creationId xmlns:p14="http://schemas.microsoft.com/office/powerpoint/2010/main" val="2601363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Assets.</a:t>
            </a:r>
            <a:endParaRPr lang="ar-JO" dirty="0"/>
          </a:p>
        </p:txBody>
      </p:sp>
      <p:pic>
        <p:nvPicPr>
          <p:cNvPr id="7" name="Content Placeholder 6"/>
          <p:cNvPicPr>
            <a:picLocks noGrp="1" noChangeAspect="1"/>
          </p:cNvPicPr>
          <p:nvPr>
            <p:ph idx="1"/>
          </p:nvPr>
        </p:nvPicPr>
        <p:blipFill>
          <a:blip r:embed="rId2"/>
          <a:stretch>
            <a:fillRect/>
          </a:stretch>
        </p:blipFill>
        <p:spPr>
          <a:xfrm>
            <a:off x="1399227" y="2270234"/>
            <a:ext cx="8583630" cy="3163614"/>
          </a:xfrm>
          <a:prstGeom prst="rect">
            <a:avLst/>
          </a:prstGeom>
        </p:spPr>
      </p:pic>
    </p:spTree>
    <p:extLst>
      <p:ext uri="{BB962C8B-B14F-4D97-AF65-F5344CB8AC3E}">
        <p14:creationId xmlns:p14="http://schemas.microsoft.com/office/powerpoint/2010/main" val="3470936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Misappropriation of Assets</a:t>
            </a:r>
            <a:endParaRPr lang="ar-JO" dirty="0"/>
          </a:p>
        </p:txBody>
      </p:sp>
      <p:pic>
        <p:nvPicPr>
          <p:cNvPr id="4" name="Content Placeholder 3"/>
          <p:cNvPicPr>
            <a:picLocks noGrp="1" noChangeAspect="1"/>
          </p:cNvPicPr>
          <p:nvPr>
            <p:ph idx="1"/>
          </p:nvPr>
        </p:nvPicPr>
        <p:blipFill>
          <a:blip r:embed="rId2"/>
          <a:stretch>
            <a:fillRect/>
          </a:stretch>
        </p:blipFill>
        <p:spPr>
          <a:xfrm>
            <a:off x="1460939" y="2248693"/>
            <a:ext cx="9669516" cy="4257209"/>
          </a:xfrm>
          <a:prstGeom prst="rect">
            <a:avLst/>
          </a:prstGeom>
        </p:spPr>
      </p:pic>
    </p:spTree>
    <p:extLst>
      <p:ext uri="{BB962C8B-B14F-4D97-AF65-F5344CB8AC3E}">
        <p14:creationId xmlns:p14="http://schemas.microsoft.com/office/powerpoint/2010/main" val="2069854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b="1" dirty="0"/>
              <a:t>Zero-day Exploitation</a:t>
            </a:r>
          </a:p>
        </p:txBody>
      </p:sp>
      <p:sp>
        <p:nvSpPr>
          <p:cNvPr id="8" name="TextBox 7">
            <a:extLst>
              <a:ext uri="{FF2B5EF4-FFF2-40B4-BE49-F238E27FC236}">
                <a16:creationId xmlns:a16="http://schemas.microsoft.com/office/drawing/2014/main" id="{7014DE6B-EF7B-82A8-3F5B-F879EB468F52}"/>
              </a:ext>
            </a:extLst>
          </p:cNvPr>
          <p:cNvSpPr txBox="1"/>
          <p:nvPr/>
        </p:nvSpPr>
        <p:spPr>
          <a:xfrm>
            <a:off x="214777" y="1737360"/>
            <a:ext cx="10997706" cy="4257355"/>
          </a:xfrm>
          <a:prstGeom prst="rect">
            <a:avLst/>
          </a:prstGeom>
        </p:spPr>
        <p:txBody>
          <a:bodyPr vert="horz" lIns="0" tIns="45720" rIns="0" bIns="45720" rtlCol="0">
            <a:no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a:solidFill>
                  <a:schemeClr val="tx1">
                    <a:lumMod val="75000"/>
                    <a:lumOff val="25000"/>
                  </a:schemeClr>
                </a:solidFill>
                <a:latin typeface="+mj-lt"/>
              </a:rPr>
              <a:t>Zero-day exploitation commonly known as Zero-Day or 0-Day is a vulnerability in the computer software system that is known exactly on the same day when the malicious attacks exploit that vulnerability</a:t>
            </a:r>
            <a:r>
              <a:rPr lang="en-US" sz="2800" dirty="0" smtClean="0">
                <a:solidFill>
                  <a:schemeClr val="tx1">
                    <a:lumMod val="75000"/>
                    <a:lumOff val="25000"/>
                  </a:schemeClr>
                </a:solidFill>
                <a:latin typeface="+mj-lt"/>
              </a:rPr>
              <a:t>.</a:t>
            </a: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smtClean="0">
                <a:solidFill>
                  <a:schemeClr val="tx1">
                    <a:lumMod val="75000"/>
                    <a:lumOff val="25000"/>
                  </a:schemeClr>
                </a:solidFill>
                <a:latin typeface="+mj-lt"/>
              </a:rPr>
              <a:t> </a:t>
            </a:r>
            <a:r>
              <a:rPr lang="en-US" sz="2800" dirty="0">
                <a:solidFill>
                  <a:schemeClr val="tx1">
                    <a:lumMod val="75000"/>
                    <a:lumOff val="25000"/>
                  </a:schemeClr>
                </a:solidFill>
                <a:latin typeface="+mj-lt"/>
              </a:rPr>
              <a:t>In this attack, there is almost no time to patch up the vulnerability of the software because it was known at the same time when the attack occurred and no time was available for the software engineers to tackle this issue.</a:t>
            </a: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29</a:t>
            </a:fld>
            <a:endParaRPr lang="en-US"/>
          </a:p>
        </p:txBody>
      </p:sp>
    </p:spTree>
    <p:extLst>
      <p:ext uri="{BB962C8B-B14F-4D97-AF65-F5344CB8AC3E}">
        <p14:creationId xmlns:p14="http://schemas.microsoft.com/office/powerpoint/2010/main" val="277096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75641" y="2937"/>
            <a:ext cx="7378262" cy="6855063"/>
          </a:xfrm>
          <a:prstGeom prst="rect">
            <a:avLst/>
          </a:prstGeom>
        </p:spPr>
      </p:pic>
    </p:spTree>
    <p:extLst>
      <p:ext uri="{BB962C8B-B14F-4D97-AF65-F5344CB8AC3E}">
        <p14:creationId xmlns:p14="http://schemas.microsoft.com/office/powerpoint/2010/main" val="396928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Zero-day Exploitation</a:t>
            </a:r>
            <a:endParaRPr lang="ar-JO" dirty="0"/>
          </a:p>
        </p:txBody>
      </p:sp>
      <p:sp>
        <p:nvSpPr>
          <p:cNvPr id="3" name="Content Placeholder 2"/>
          <p:cNvSpPr>
            <a:spLocks noGrp="1"/>
          </p:cNvSpPr>
          <p:nvPr>
            <p:ph idx="1"/>
          </p:nvPr>
        </p:nvSpPr>
        <p:spPr>
          <a:xfrm>
            <a:off x="838200" y="1825624"/>
            <a:ext cx="10515600" cy="5032375"/>
          </a:xfrm>
        </p:spPr>
        <p:txBody>
          <a:bodyPr>
            <a:normAutofit/>
          </a:bodyPr>
          <a:lstStyle/>
          <a:p>
            <a:r>
              <a:rPr lang="en-US" dirty="0"/>
              <a:t>IBM’s X-Force® threat intelligence team recorded 7,327 zero-day vulnerabilities since 1988, which amounts to just 3% percent of all recorded security vulnerabilities. </a:t>
            </a:r>
            <a:endParaRPr lang="en-US" dirty="0" smtClean="0"/>
          </a:p>
          <a:p>
            <a:endParaRPr lang="en-US" dirty="0" smtClean="0"/>
          </a:p>
          <a:p>
            <a:r>
              <a:rPr lang="en-US" dirty="0" smtClean="0"/>
              <a:t>However</a:t>
            </a:r>
            <a:r>
              <a:rPr lang="en-US" dirty="0"/>
              <a:t>, zero-day vulnerabilities—especially in widely-used operating systems or computing devices—are a severe security risk</a:t>
            </a:r>
            <a:r>
              <a:rPr lang="en-US" dirty="0" smtClean="0"/>
              <a:t>.</a:t>
            </a:r>
          </a:p>
          <a:p>
            <a:endParaRPr lang="en-US" dirty="0" smtClean="0"/>
          </a:p>
          <a:p>
            <a:r>
              <a:rPr lang="en-US" dirty="0" smtClean="0"/>
              <a:t> </a:t>
            </a:r>
            <a:r>
              <a:rPr lang="en-US" dirty="0"/>
              <a:t>They </a:t>
            </a:r>
            <a:r>
              <a:rPr lang="en-US" dirty="0" smtClean="0"/>
              <a:t>leave </a:t>
            </a:r>
            <a:r>
              <a:rPr lang="en-US" dirty="0"/>
              <a:t>huge numbers of users or entire organizations wide open to cybercrime until the vendor or the cybersecurity community identifies the problem and releases a solution.</a:t>
            </a:r>
            <a:endParaRPr lang="ar-JO" dirty="0"/>
          </a:p>
        </p:txBody>
      </p:sp>
    </p:spTree>
    <p:extLst>
      <p:ext uri="{BB962C8B-B14F-4D97-AF65-F5344CB8AC3E}">
        <p14:creationId xmlns:p14="http://schemas.microsoft.com/office/powerpoint/2010/main" val="615868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992"/>
          </a:xfrm>
        </p:spPr>
        <p:txBody>
          <a:bodyPr/>
          <a:lstStyle/>
          <a:p>
            <a:r>
              <a:rPr lang="en-US" dirty="0"/>
              <a:t>The zero-day lifecycle</a:t>
            </a:r>
            <a:endParaRPr lang="ar-JO" dirty="0"/>
          </a:p>
        </p:txBody>
      </p:sp>
      <p:sp>
        <p:nvSpPr>
          <p:cNvPr id="3" name="Content Placeholder 2"/>
          <p:cNvSpPr>
            <a:spLocks noGrp="1"/>
          </p:cNvSpPr>
          <p:nvPr>
            <p:ph idx="1"/>
          </p:nvPr>
        </p:nvSpPr>
        <p:spPr>
          <a:xfrm>
            <a:off x="838200" y="1135118"/>
            <a:ext cx="10515600" cy="5486399"/>
          </a:xfrm>
        </p:spPr>
        <p:txBody>
          <a:bodyPr>
            <a:normAutofit/>
          </a:bodyPr>
          <a:lstStyle/>
          <a:p>
            <a:pPr fontAlgn="base"/>
            <a:r>
              <a:rPr lang="en-US" dirty="0"/>
              <a:t>A zero-day vulnerability exists in a version of an operating system, app or device from the moment it’s released, but the software vendor or hardware manufacturer doesn’t know it</a:t>
            </a:r>
            <a:r>
              <a:rPr lang="en-US" dirty="0" smtClean="0"/>
              <a:t>.</a:t>
            </a:r>
          </a:p>
          <a:p>
            <a:pPr fontAlgn="base"/>
            <a:endParaRPr lang="en-US" dirty="0"/>
          </a:p>
          <a:p>
            <a:pPr fontAlgn="base"/>
            <a:r>
              <a:rPr lang="en-US" dirty="0" smtClean="0"/>
              <a:t> </a:t>
            </a:r>
            <a:r>
              <a:rPr lang="en-US" dirty="0"/>
              <a:t>The vulnerability can lay undetected for days, months or years until someone finds it</a:t>
            </a:r>
            <a:r>
              <a:rPr lang="en-US" dirty="0" smtClean="0"/>
              <a:t>.</a:t>
            </a:r>
          </a:p>
          <a:p>
            <a:pPr fontAlgn="base"/>
            <a:endParaRPr lang="en-US" dirty="0"/>
          </a:p>
          <a:p>
            <a:pPr fontAlgn="base"/>
            <a:r>
              <a:rPr lang="en-US" dirty="0"/>
              <a:t>In the best-case scenario, security researchers or software developers find the flaw before threat actors do. However, sometimes hackers get to the vulnerability first</a:t>
            </a:r>
            <a:r>
              <a:rPr lang="en-US" dirty="0" smtClean="0"/>
              <a:t>.</a:t>
            </a:r>
            <a:endParaRPr lang="en-US" dirty="0"/>
          </a:p>
          <a:p>
            <a:endParaRPr lang="ar-JO" dirty="0"/>
          </a:p>
        </p:txBody>
      </p:sp>
    </p:spTree>
    <p:extLst>
      <p:ext uri="{BB962C8B-B14F-4D97-AF65-F5344CB8AC3E}">
        <p14:creationId xmlns:p14="http://schemas.microsoft.com/office/powerpoint/2010/main" val="3486986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zero-day attacks</a:t>
            </a:r>
            <a:endParaRPr lang="ar-JO" dirty="0"/>
          </a:p>
        </p:txBody>
      </p:sp>
      <p:sp>
        <p:nvSpPr>
          <p:cNvPr id="3" name="Content Placeholder 2"/>
          <p:cNvSpPr>
            <a:spLocks noGrp="1"/>
          </p:cNvSpPr>
          <p:nvPr>
            <p:ph idx="1"/>
          </p:nvPr>
        </p:nvSpPr>
        <p:spPr/>
        <p:txBody>
          <a:bodyPr>
            <a:normAutofit fontScale="92500"/>
          </a:bodyPr>
          <a:lstStyle/>
          <a:p>
            <a:pPr marL="0" indent="0" fontAlgn="base">
              <a:buNone/>
            </a:pPr>
            <a:r>
              <a:rPr lang="en-US" b="1" u="sng" dirty="0" err="1"/>
              <a:t>Stuxnet</a:t>
            </a:r>
            <a:endParaRPr lang="en-US" b="1" u="sng" dirty="0"/>
          </a:p>
          <a:p>
            <a:pPr fontAlgn="base"/>
            <a:r>
              <a:rPr lang="en-US" dirty="0" err="1"/>
              <a:t>Stuxnet</a:t>
            </a:r>
            <a:r>
              <a:rPr lang="en-US" dirty="0"/>
              <a:t> was a sophisticated computer worm that exploited four different zero-day software vulnerabilities in Microsoft Windows operating systems. </a:t>
            </a:r>
            <a:endParaRPr lang="en-US" dirty="0" smtClean="0"/>
          </a:p>
          <a:p>
            <a:pPr fontAlgn="base"/>
            <a:r>
              <a:rPr lang="en-US" dirty="0" smtClean="0"/>
              <a:t>In </a:t>
            </a:r>
            <a:r>
              <a:rPr lang="en-US" dirty="0"/>
              <a:t>2010, </a:t>
            </a:r>
            <a:r>
              <a:rPr lang="en-US" dirty="0" err="1"/>
              <a:t>Stuxnet</a:t>
            </a:r>
            <a:r>
              <a:rPr lang="en-US" dirty="0"/>
              <a:t> was used in a series of attacks on nuclear facilities in Iran. Once the worm breached a nuclear plant’s computer systems, it sent malicious commands to the centrifuges used to enrich uranium. </a:t>
            </a:r>
            <a:endParaRPr lang="en-US" dirty="0" smtClean="0"/>
          </a:p>
          <a:p>
            <a:pPr fontAlgn="base"/>
            <a:r>
              <a:rPr lang="en-US" dirty="0" smtClean="0"/>
              <a:t>These </a:t>
            </a:r>
            <a:r>
              <a:rPr lang="en-US" dirty="0"/>
              <a:t>commands caused the centrifuges to spin so fast that they broke down. In total, </a:t>
            </a:r>
            <a:r>
              <a:rPr lang="en-US" dirty="0" err="1"/>
              <a:t>Stuxnet</a:t>
            </a:r>
            <a:r>
              <a:rPr lang="en-US" dirty="0"/>
              <a:t> damaged 1,000 centrifuges.</a:t>
            </a:r>
          </a:p>
          <a:p>
            <a:pPr fontAlgn="base"/>
            <a:r>
              <a:rPr lang="en-US" dirty="0"/>
              <a:t>Researchers believe that the US and Israeli governments worked together to build </a:t>
            </a:r>
            <a:r>
              <a:rPr lang="en-US" dirty="0" err="1"/>
              <a:t>Stuxnet</a:t>
            </a:r>
            <a:r>
              <a:rPr lang="en-US" dirty="0"/>
              <a:t>, but this is unconfirmed.</a:t>
            </a:r>
          </a:p>
          <a:p>
            <a:endParaRPr lang="ar-JO" dirty="0"/>
          </a:p>
        </p:txBody>
      </p:sp>
    </p:spTree>
    <p:extLst>
      <p:ext uri="{BB962C8B-B14F-4D97-AF65-F5344CB8AC3E}">
        <p14:creationId xmlns:p14="http://schemas.microsoft.com/office/powerpoint/2010/main" val="351034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Zero-day Attacks</a:t>
            </a:r>
            <a:endParaRPr lang="ar-JO" dirty="0"/>
          </a:p>
        </p:txBody>
      </p:sp>
      <p:sp>
        <p:nvSpPr>
          <p:cNvPr id="3" name="Content Placeholder 2"/>
          <p:cNvSpPr>
            <a:spLocks noGrp="1"/>
          </p:cNvSpPr>
          <p:nvPr>
            <p:ph idx="1"/>
          </p:nvPr>
        </p:nvSpPr>
        <p:spPr/>
        <p:txBody>
          <a:bodyPr>
            <a:normAutofit/>
          </a:bodyPr>
          <a:lstStyle/>
          <a:p>
            <a:pPr marL="0" indent="0" fontAlgn="base">
              <a:buNone/>
            </a:pPr>
            <a:r>
              <a:rPr lang="en-US" b="1" u="sng" dirty="0"/>
              <a:t>Log4Shell</a:t>
            </a:r>
          </a:p>
          <a:p>
            <a:pPr fontAlgn="base"/>
            <a:r>
              <a:rPr lang="en-US" sz="3200" dirty="0"/>
              <a:t>Log4Shell was a zero-day vulnerability in Log4J, an open source Java library used for logging error messages</a:t>
            </a:r>
            <a:r>
              <a:rPr lang="en-US" sz="3200" dirty="0" smtClean="0"/>
              <a:t>.</a:t>
            </a:r>
          </a:p>
          <a:p>
            <a:pPr fontAlgn="base"/>
            <a:r>
              <a:rPr lang="en-US" sz="3200" dirty="0" smtClean="0"/>
              <a:t> </a:t>
            </a:r>
            <a:r>
              <a:rPr lang="en-US" sz="3200" dirty="0"/>
              <a:t>Hackers could use the Log4Shell flaw to remotely control almost any device running Java apps. </a:t>
            </a:r>
            <a:endParaRPr lang="en-US" sz="3200" dirty="0" smtClean="0"/>
          </a:p>
          <a:p>
            <a:pPr fontAlgn="base"/>
            <a:r>
              <a:rPr lang="en-US" sz="3200" dirty="0" smtClean="0"/>
              <a:t>Because </a:t>
            </a:r>
            <a:r>
              <a:rPr lang="en-US" sz="3200" dirty="0"/>
              <a:t>Log4J is used in popular programs like Apple iCloud and Minecraft, hundreds of millions of devices were at risk. </a:t>
            </a:r>
            <a:endParaRPr lang="en-US" sz="3200" dirty="0" smtClean="0"/>
          </a:p>
        </p:txBody>
      </p:sp>
    </p:spTree>
    <p:extLst>
      <p:ext uri="{BB962C8B-B14F-4D97-AF65-F5344CB8AC3E}">
        <p14:creationId xmlns:p14="http://schemas.microsoft.com/office/powerpoint/2010/main" val="352591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Zero-day Attacks</a:t>
            </a:r>
            <a:endParaRPr lang="ar-JO" dirty="0"/>
          </a:p>
        </p:txBody>
      </p:sp>
      <p:sp>
        <p:nvSpPr>
          <p:cNvPr id="3" name="Content Placeholder 2"/>
          <p:cNvSpPr>
            <a:spLocks noGrp="1"/>
          </p:cNvSpPr>
          <p:nvPr>
            <p:ph idx="1"/>
          </p:nvPr>
        </p:nvSpPr>
        <p:spPr>
          <a:xfrm>
            <a:off x="838200" y="1825624"/>
            <a:ext cx="10515600" cy="4890485"/>
          </a:xfrm>
        </p:spPr>
        <p:txBody>
          <a:bodyPr>
            <a:normAutofit/>
          </a:bodyPr>
          <a:lstStyle/>
          <a:p>
            <a:pPr marL="0" indent="0" fontAlgn="base">
              <a:buNone/>
            </a:pPr>
            <a:r>
              <a:rPr lang="en-US" b="1" u="sng" dirty="0" smtClean="0"/>
              <a:t>Log4Shell</a:t>
            </a:r>
          </a:p>
          <a:p>
            <a:pPr fontAlgn="base"/>
            <a:r>
              <a:rPr lang="en-US" sz="3200" dirty="0" smtClean="0"/>
              <a:t>MITRE’s </a:t>
            </a:r>
            <a:r>
              <a:rPr lang="en-US" sz="3200" dirty="0"/>
              <a:t>Common Vulnerabilities and Exposures (CVE) database gave Log4Shell the highest possible risk score, a 10 out of 10. </a:t>
            </a:r>
          </a:p>
          <a:p>
            <a:pPr fontAlgn="base"/>
            <a:r>
              <a:rPr lang="en-US" sz="3200" dirty="0"/>
              <a:t>The Log4Shell flaw was present since 2013, but hackers didn’t start exploiting it until 2021. </a:t>
            </a:r>
            <a:endParaRPr lang="en-US" sz="3200" dirty="0" smtClean="0"/>
          </a:p>
          <a:p>
            <a:pPr fontAlgn="base"/>
            <a:r>
              <a:rPr lang="en-US" sz="3200" dirty="0" smtClean="0"/>
              <a:t>The </a:t>
            </a:r>
            <a:r>
              <a:rPr lang="en-US" sz="3200" dirty="0"/>
              <a:t>vulnerability was patched shortly after discovery, but security researchers detected more than 100 Log4Shell attacks per minute at the peak (link resides outside ibm.com).</a:t>
            </a:r>
          </a:p>
          <a:p>
            <a:endParaRPr lang="ar-JO" dirty="0"/>
          </a:p>
          <a:p>
            <a:endParaRPr lang="ar-JO" dirty="0"/>
          </a:p>
        </p:txBody>
      </p:sp>
    </p:spTree>
    <p:extLst>
      <p:ext uri="{BB962C8B-B14F-4D97-AF65-F5344CB8AC3E}">
        <p14:creationId xmlns:p14="http://schemas.microsoft.com/office/powerpoint/2010/main" val="1442750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Zero-day Attacks</a:t>
            </a:r>
            <a:endParaRPr lang="ar-JO" dirty="0"/>
          </a:p>
        </p:txBody>
      </p:sp>
      <p:sp>
        <p:nvSpPr>
          <p:cNvPr id="3" name="Content Placeholder 2"/>
          <p:cNvSpPr>
            <a:spLocks noGrp="1"/>
          </p:cNvSpPr>
          <p:nvPr>
            <p:ph idx="1"/>
          </p:nvPr>
        </p:nvSpPr>
        <p:spPr/>
        <p:txBody>
          <a:bodyPr/>
          <a:lstStyle/>
          <a:p>
            <a:pPr marL="0" indent="0" fontAlgn="base">
              <a:buNone/>
            </a:pPr>
            <a:r>
              <a:rPr lang="en-US" b="1" u="sng" dirty="0"/>
              <a:t>2022 Chrome attacks</a:t>
            </a:r>
          </a:p>
          <a:p>
            <a:pPr fontAlgn="base"/>
            <a:r>
              <a:rPr lang="en-US" dirty="0"/>
              <a:t>In early 2022, North Korean hackers exploited a zero-day remote code execution vulnerability in Google Chrome web browsers. </a:t>
            </a:r>
            <a:endParaRPr lang="en-US" dirty="0" smtClean="0"/>
          </a:p>
          <a:p>
            <a:pPr fontAlgn="base"/>
            <a:r>
              <a:rPr lang="en-US" dirty="0" smtClean="0"/>
              <a:t>The </a:t>
            </a:r>
            <a:r>
              <a:rPr lang="en-US" dirty="0"/>
              <a:t>hackers used phishing emails to send victims to spoofed sites, which used the Chrome vulnerability to install spyware and remote access malware on victims’ machines. </a:t>
            </a:r>
            <a:endParaRPr lang="en-US" dirty="0" smtClean="0"/>
          </a:p>
          <a:p>
            <a:pPr fontAlgn="base"/>
            <a:r>
              <a:rPr lang="en-US" dirty="0" smtClean="0"/>
              <a:t>The </a:t>
            </a:r>
            <a:r>
              <a:rPr lang="en-US" dirty="0"/>
              <a:t>vulnerability was promptly patched but the hackers covered their tracks well, and researchers don’t know exactly what data was stolen. </a:t>
            </a:r>
          </a:p>
          <a:p>
            <a:endParaRPr lang="ar-JO" dirty="0"/>
          </a:p>
        </p:txBody>
      </p:sp>
    </p:spTree>
    <p:extLst>
      <p:ext uri="{BB962C8B-B14F-4D97-AF65-F5344CB8AC3E}">
        <p14:creationId xmlns:p14="http://schemas.microsoft.com/office/powerpoint/2010/main" val="871567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4"/>
            <a:ext cx="10058400" cy="606776"/>
          </a:xfrm>
        </p:spPr>
        <p:txBody>
          <a:bodyPr vert="horz" lIns="91440" tIns="45720" rIns="91440" bIns="45720" rtlCol="0" anchor="b">
            <a:normAutofit fontScale="90000"/>
          </a:bodyPr>
          <a:lstStyle/>
          <a:p>
            <a:r>
              <a:rPr lang="en-US" b="1" dirty="0"/>
              <a:t>Digital Vandalism</a:t>
            </a:r>
          </a:p>
        </p:txBody>
      </p:sp>
      <p:sp>
        <p:nvSpPr>
          <p:cNvPr id="8" name="TextBox 7">
            <a:extLst>
              <a:ext uri="{FF2B5EF4-FFF2-40B4-BE49-F238E27FC236}">
                <a16:creationId xmlns:a16="http://schemas.microsoft.com/office/drawing/2014/main" id="{7014DE6B-EF7B-82A8-3F5B-F879EB468F52}"/>
              </a:ext>
            </a:extLst>
          </p:cNvPr>
          <p:cNvSpPr txBox="1"/>
          <p:nvPr/>
        </p:nvSpPr>
        <p:spPr>
          <a:xfrm>
            <a:off x="204267" y="756745"/>
            <a:ext cx="8834630" cy="6068165"/>
          </a:xfrm>
          <a:prstGeom prst="rect">
            <a:avLst/>
          </a:prstGeom>
        </p:spPr>
        <p:txBody>
          <a:bodyPr vert="horz" lIns="0" tIns="45720" rIns="0" bIns="45720" rtlCol="0">
            <a:noAutofit/>
          </a:bodyPr>
          <a:lstStyle/>
          <a:p>
            <a:pPr marL="457200" indent="-4572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a:solidFill>
                  <a:schemeClr val="tx1">
                    <a:lumMod val="75000"/>
                    <a:lumOff val="25000"/>
                  </a:schemeClr>
                </a:solidFill>
                <a:latin typeface="+mj-lt"/>
              </a:rPr>
              <a:t>The digital or cyber vandalism is a very destructive form of cybersecurity threat, which is increasing very fast nowadays</a:t>
            </a:r>
            <a:r>
              <a:rPr lang="en-US" sz="3200" dirty="0" smtClean="0">
                <a:solidFill>
                  <a:schemeClr val="tx1">
                    <a:lumMod val="75000"/>
                    <a:lumOff val="25000"/>
                  </a:schemeClr>
                </a:solidFill>
                <a:latin typeface="+mj-lt"/>
              </a:rPr>
              <a:t>.</a:t>
            </a:r>
          </a:p>
          <a:p>
            <a:pPr marL="457200" indent="-4572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smtClean="0">
                <a:solidFill>
                  <a:schemeClr val="tx1">
                    <a:lumMod val="75000"/>
                    <a:lumOff val="25000"/>
                  </a:schemeClr>
                </a:solidFill>
                <a:latin typeface="+mj-lt"/>
              </a:rPr>
              <a:t> </a:t>
            </a:r>
            <a:r>
              <a:rPr lang="en-US" sz="3200" dirty="0">
                <a:solidFill>
                  <a:schemeClr val="tx1">
                    <a:lumMod val="75000"/>
                    <a:lumOff val="25000"/>
                  </a:schemeClr>
                </a:solidFill>
                <a:latin typeface="+mj-lt"/>
              </a:rPr>
              <a:t>In digital vandalism, the data, computer, or networks are either damaged or manipulated so that the genuine objectives of the IT system are changed badly. </a:t>
            </a:r>
            <a:endParaRPr lang="en-US" sz="3200" dirty="0" smtClean="0">
              <a:solidFill>
                <a:schemeClr val="tx1">
                  <a:lumMod val="75000"/>
                  <a:lumOff val="25000"/>
                </a:schemeClr>
              </a:solidFill>
              <a:latin typeface="+mj-lt"/>
            </a:endParaRP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36</a:t>
            </a:fld>
            <a:endParaRPr lang="en-US"/>
          </a:p>
        </p:txBody>
      </p:sp>
      <p:pic>
        <p:nvPicPr>
          <p:cNvPr id="5" name="Picture 4">
            <a:extLst>
              <a:ext uri="{FF2B5EF4-FFF2-40B4-BE49-F238E27FC236}">
                <a16:creationId xmlns:a16="http://schemas.microsoft.com/office/drawing/2014/main" id="{850EE5EB-FB22-C2FA-4A4F-CB8C018BC6AC}"/>
              </a:ext>
            </a:extLst>
          </p:cNvPr>
          <p:cNvPicPr>
            <a:picLocks noChangeAspect="1"/>
          </p:cNvPicPr>
          <p:nvPr/>
        </p:nvPicPr>
        <p:blipFill>
          <a:blip r:embed="rId2"/>
          <a:stretch>
            <a:fillRect/>
          </a:stretch>
        </p:blipFill>
        <p:spPr>
          <a:xfrm>
            <a:off x="9049407" y="2143467"/>
            <a:ext cx="3005959" cy="3237829"/>
          </a:xfrm>
          <a:prstGeom prst="rect">
            <a:avLst/>
          </a:prstGeom>
        </p:spPr>
      </p:pic>
    </p:spTree>
    <p:extLst>
      <p:ext uri="{BB962C8B-B14F-4D97-AF65-F5344CB8AC3E}">
        <p14:creationId xmlns:p14="http://schemas.microsoft.com/office/powerpoint/2010/main" val="776498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Vandalism</a:t>
            </a:r>
            <a:endParaRPr lang="ar-JO" dirty="0"/>
          </a:p>
        </p:txBody>
      </p:sp>
      <p:sp>
        <p:nvSpPr>
          <p:cNvPr id="3" name="Content Placeholder 2"/>
          <p:cNvSpPr>
            <a:spLocks noGrp="1"/>
          </p:cNvSpPr>
          <p:nvPr>
            <p:ph idx="1"/>
          </p:nvPr>
        </p:nvSpPr>
        <p:spPr/>
        <p:txBody>
          <a:bodyPr>
            <a:normAutofit/>
          </a:bodyPr>
          <a:lstStyle/>
          <a:p>
            <a:pPr algn="just">
              <a:lnSpc>
                <a:spcPct val="150000"/>
              </a:lnSpc>
              <a:spcBef>
                <a:spcPts val="1200"/>
              </a:spcBef>
              <a:spcAft>
                <a:spcPts val="200"/>
              </a:spcAft>
              <a:buClr>
                <a:schemeClr val="accent1"/>
              </a:buClr>
              <a:buSzPct val="100000"/>
            </a:pPr>
            <a:r>
              <a:rPr lang="en-US" dirty="0" smtClean="0">
                <a:solidFill>
                  <a:srgbClr val="000000"/>
                </a:solidFill>
                <a:latin typeface="Times LT Std"/>
              </a:rPr>
              <a:t>In </a:t>
            </a:r>
            <a:r>
              <a:rPr lang="en-US" dirty="0">
                <a:solidFill>
                  <a:srgbClr val="000000"/>
                </a:solidFill>
                <a:latin typeface="Times LT Std"/>
              </a:rPr>
              <a:t>a digital vandalism attack, the malware either removes the useful data from the </a:t>
            </a:r>
            <a:r>
              <a:rPr lang="en-US" dirty="0" smtClean="0">
                <a:solidFill>
                  <a:srgbClr val="000000"/>
                </a:solidFill>
                <a:latin typeface="Times LT Std"/>
              </a:rPr>
              <a:t>websites </a:t>
            </a:r>
            <a:r>
              <a:rPr lang="en-US" dirty="0">
                <a:solidFill>
                  <a:srgbClr val="000000"/>
                </a:solidFill>
                <a:latin typeface="Times LT Std"/>
              </a:rPr>
              <a:t>or manipulates the information in such a way that the meaning of the </a:t>
            </a:r>
            <a:r>
              <a:rPr lang="en-US" dirty="0" smtClean="0">
                <a:solidFill>
                  <a:srgbClr val="000000"/>
                </a:solidFill>
                <a:latin typeface="Times LT Std"/>
              </a:rPr>
              <a:t>information </a:t>
            </a:r>
            <a:r>
              <a:rPr lang="en-US" dirty="0">
                <a:solidFill>
                  <a:srgbClr val="000000"/>
                </a:solidFill>
                <a:latin typeface="Times LT Std"/>
              </a:rPr>
              <a:t>is reversed. Thus, a bad impact on the reputation of the source is created.</a:t>
            </a:r>
            <a:endParaRPr lang="en-US" sz="3200" dirty="0">
              <a:solidFill>
                <a:schemeClr val="tx1">
                  <a:lumMod val="75000"/>
                  <a:lumOff val="25000"/>
                </a:schemeClr>
              </a:solidFill>
            </a:endParaRPr>
          </a:p>
          <a:p>
            <a:endParaRPr lang="ar-JO" dirty="0"/>
          </a:p>
        </p:txBody>
      </p:sp>
    </p:spTree>
    <p:extLst>
      <p:ext uri="{BB962C8B-B14F-4D97-AF65-F5344CB8AC3E}">
        <p14:creationId xmlns:p14="http://schemas.microsoft.com/office/powerpoint/2010/main" val="3493218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Cyber Vandalism</a:t>
            </a:r>
            <a:endParaRPr lang="ar-JO" dirty="0"/>
          </a:p>
        </p:txBody>
      </p:sp>
      <p:sp>
        <p:nvSpPr>
          <p:cNvPr id="3" name="Content Placeholder 2"/>
          <p:cNvSpPr>
            <a:spLocks noGrp="1"/>
          </p:cNvSpPr>
          <p:nvPr>
            <p:ph idx="1"/>
          </p:nvPr>
        </p:nvSpPr>
        <p:spPr/>
        <p:txBody>
          <a:bodyPr>
            <a:normAutofit/>
          </a:bodyPr>
          <a:lstStyle/>
          <a:p>
            <a:r>
              <a:rPr lang="en-US" sz="3600" b="1" dirty="0" smtClean="0"/>
              <a:t>Website Defacement</a:t>
            </a:r>
            <a:r>
              <a:rPr lang="en-US" sz="3600" dirty="0" smtClean="0"/>
              <a:t>: </a:t>
            </a:r>
            <a:r>
              <a:rPr lang="en-US" sz="3600" dirty="0"/>
              <a:t>One of the maximum common styles of cyber </a:t>
            </a:r>
            <a:r>
              <a:rPr lang="en-US" sz="3600" dirty="0" smtClean="0"/>
              <a:t>vandalism </a:t>
            </a:r>
            <a:r>
              <a:rPr lang="en-US" sz="3600" dirty="0"/>
              <a:t>entails altering the appearance of websites by changing content with offensive pictures or messages. </a:t>
            </a:r>
            <a:endParaRPr lang="en-US" sz="3600" dirty="0" smtClean="0"/>
          </a:p>
          <a:p>
            <a:pPr lvl="1"/>
            <a:r>
              <a:rPr lang="en-US" sz="3200" dirty="0" smtClean="0"/>
              <a:t>Hackers </a:t>
            </a:r>
            <a:r>
              <a:rPr lang="en-US" sz="3200" dirty="0"/>
              <a:t>exploit vulnerabilities in web servers to gain unauthorized access and deface websites, regularly leaving behind digital graffiti as a mark of their intrusion</a:t>
            </a:r>
            <a:r>
              <a:rPr lang="en-US" sz="3200" dirty="0" smtClean="0"/>
              <a:t>.</a:t>
            </a:r>
            <a:endParaRPr lang="en-US" sz="3200" dirty="0"/>
          </a:p>
        </p:txBody>
      </p:sp>
    </p:spTree>
    <p:extLst>
      <p:ext uri="{BB962C8B-B14F-4D97-AF65-F5344CB8AC3E}">
        <p14:creationId xmlns:p14="http://schemas.microsoft.com/office/powerpoint/2010/main" val="3111465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Cyber Vandalism</a:t>
            </a:r>
            <a:endParaRPr lang="ar-JO" dirty="0"/>
          </a:p>
        </p:txBody>
      </p:sp>
      <p:sp>
        <p:nvSpPr>
          <p:cNvPr id="3" name="Content Placeholder 2"/>
          <p:cNvSpPr>
            <a:spLocks noGrp="1"/>
          </p:cNvSpPr>
          <p:nvPr>
            <p:ph idx="1"/>
          </p:nvPr>
        </p:nvSpPr>
        <p:spPr/>
        <p:txBody>
          <a:bodyPr>
            <a:normAutofit/>
          </a:bodyPr>
          <a:lstStyle/>
          <a:p>
            <a:r>
              <a:rPr lang="en-US" sz="3600" b="1" dirty="0"/>
              <a:t>Malware Attacks</a:t>
            </a:r>
            <a:r>
              <a:rPr lang="en-US" sz="3600" dirty="0"/>
              <a:t>: Malicious software, or malware, is often used as a tool for cyber vandalism. </a:t>
            </a:r>
            <a:endParaRPr lang="en-US" sz="3600" dirty="0" smtClean="0"/>
          </a:p>
          <a:p>
            <a:pPr lvl="1"/>
            <a:r>
              <a:rPr lang="en-US" sz="3200" dirty="0" smtClean="0"/>
              <a:t>Malware </a:t>
            </a:r>
            <a:r>
              <a:rPr lang="en-US" sz="3200" dirty="0"/>
              <a:t>can infect computers and networks, inflicting a range of dangerous consequences which include records theft, system corruption, and provider disruption. </a:t>
            </a:r>
            <a:endParaRPr lang="en-US" sz="3200" dirty="0" smtClean="0"/>
          </a:p>
          <a:p>
            <a:pPr lvl="1"/>
            <a:r>
              <a:rPr lang="en-US" sz="3200" dirty="0" smtClean="0"/>
              <a:t>Ransomware</a:t>
            </a:r>
            <a:r>
              <a:rPr lang="en-US" sz="3200" dirty="0"/>
              <a:t>, a kind of malware that encrypts documents and needs to charge for their launch, is an especially insidious form of cyber vandalism.</a:t>
            </a:r>
          </a:p>
          <a:p>
            <a:endParaRPr lang="ar-JO" dirty="0"/>
          </a:p>
        </p:txBody>
      </p:sp>
    </p:spTree>
    <p:extLst>
      <p:ext uri="{BB962C8B-B14F-4D97-AF65-F5344CB8AC3E}">
        <p14:creationId xmlns:p14="http://schemas.microsoft.com/office/powerpoint/2010/main" val="132008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22482" y="0"/>
            <a:ext cx="7041931" cy="7161770"/>
          </a:xfrm>
          <a:prstGeom prst="rect">
            <a:avLst/>
          </a:prstGeom>
        </p:spPr>
      </p:pic>
    </p:spTree>
    <p:extLst>
      <p:ext uri="{BB962C8B-B14F-4D97-AF65-F5344CB8AC3E}">
        <p14:creationId xmlns:p14="http://schemas.microsoft.com/office/powerpoint/2010/main" val="369082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Cyber Vandalism</a:t>
            </a:r>
            <a:endParaRPr lang="ar-JO" dirty="0"/>
          </a:p>
        </p:txBody>
      </p:sp>
      <p:sp>
        <p:nvSpPr>
          <p:cNvPr id="3" name="Content Placeholder 2"/>
          <p:cNvSpPr>
            <a:spLocks noGrp="1"/>
          </p:cNvSpPr>
          <p:nvPr>
            <p:ph idx="1"/>
          </p:nvPr>
        </p:nvSpPr>
        <p:spPr/>
        <p:txBody>
          <a:bodyPr/>
          <a:lstStyle/>
          <a:p>
            <a:r>
              <a:rPr lang="en-US" sz="3600" b="1" dirty="0"/>
              <a:t>Denial-of-Service (</a:t>
            </a:r>
            <a:r>
              <a:rPr lang="en-US" sz="3600" b="1" dirty="0" err="1"/>
              <a:t>DoS</a:t>
            </a:r>
            <a:r>
              <a:rPr lang="en-US" sz="3600" b="1" dirty="0"/>
              <a:t>) Attacks</a:t>
            </a:r>
            <a:r>
              <a:rPr lang="en-US" sz="3600" dirty="0"/>
              <a:t>: </a:t>
            </a:r>
            <a:r>
              <a:rPr lang="en-US" sz="3600" dirty="0" err="1"/>
              <a:t>DoS's</a:t>
            </a:r>
            <a:r>
              <a:rPr lang="en-US" sz="3600" dirty="0"/>
              <a:t> purpose is to weigh down a community with a flood of site visitors, rendering it inaccessible to users. </a:t>
            </a:r>
            <a:endParaRPr lang="en-US" sz="3600" dirty="0" smtClean="0"/>
          </a:p>
          <a:p>
            <a:pPr lvl="1"/>
            <a:r>
              <a:rPr lang="en-US" sz="3200" dirty="0" smtClean="0"/>
              <a:t>This </a:t>
            </a:r>
            <a:r>
              <a:rPr lang="en-US" sz="3200" dirty="0"/>
              <a:t>mainly aims to disrupt online services and may cause substantial financial losses for organizations that rely upon uninterrupted access to their digital infrastructure.</a:t>
            </a:r>
          </a:p>
          <a:p>
            <a:endParaRPr lang="ar-JO" dirty="0"/>
          </a:p>
        </p:txBody>
      </p:sp>
    </p:spTree>
    <p:extLst>
      <p:ext uri="{BB962C8B-B14F-4D97-AF65-F5344CB8AC3E}">
        <p14:creationId xmlns:p14="http://schemas.microsoft.com/office/powerpoint/2010/main" val="1216971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4"/>
            <a:ext cx="10058400" cy="838004"/>
          </a:xfrm>
        </p:spPr>
        <p:txBody>
          <a:bodyPr vert="horz" lIns="91440" tIns="45720" rIns="91440" bIns="45720" rtlCol="0" anchor="b">
            <a:normAutofit/>
          </a:bodyPr>
          <a:lstStyle/>
          <a:p>
            <a:r>
              <a:rPr lang="en-US" b="1" dirty="0"/>
              <a:t>Cyberstalking</a:t>
            </a:r>
          </a:p>
        </p:txBody>
      </p:sp>
      <p:sp>
        <p:nvSpPr>
          <p:cNvPr id="8" name="TextBox 7">
            <a:extLst>
              <a:ext uri="{FF2B5EF4-FFF2-40B4-BE49-F238E27FC236}">
                <a16:creationId xmlns:a16="http://schemas.microsoft.com/office/drawing/2014/main" id="{7014DE6B-EF7B-82A8-3F5B-F879EB468F52}"/>
              </a:ext>
            </a:extLst>
          </p:cNvPr>
          <p:cNvSpPr txBox="1"/>
          <p:nvPr/>
        </p:nvSpPr>
        <p:spPr>
          <a:xfrm>
            <a:off x="235797" y="1022656"/>
            <a:ext cx="11534200" cy="4257355"/>
          </a:xfrm>
          <a:prstGeom prst="rect">
            <a:avLst/>
          </a:prstGeom>
        </p:spPr>
        <p:txBody>
          <a:bodyPr vert="horz" lIns="0" tIns="45720" rIns="0" bIns="45720" rtlCol="0">
            <a:no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a:solidFill>
                  <a:schemeClr val="tx1">
                    <a:lumMod val="75000"/>
                    <a:lumOff val="25000"/>
                  </a:schemeClr>
                </a:solidFill>
                <a:latin typeface="+mj-lt"/>
              </a:rPr>
              <a:t>Cyberstalking is one of the most serious problems in the domain of cyberspace. Women are the most affected population of cyberstalking. Cyberstalking is a form of harassing and threatening. It is also known as </a:t>
            </a:r>
            <a:r>
              <a:rPr lang="en-US" sz="3200" b="1" u="sng" dirty="0">
                <a:solidFill>
                  <a:schemeClr val="tx1">
                    <a:lumMod val="75000"/>
                    <a:lumOff val="25000"/>
                  </a:schemeClr>
                </a:solidFill>
                <a:latin typeface="+mj-lt"/>
              </a:rPr>
              <a:t>cyberbullying</a:t>
            </a:r>
            <a:r>
              <a:rPr lang="en-US" sz="3200" dirty="0">
                <a:solidFill>
                  <a:schemeClr val="tx1">
                    <a:lumMod val="75000"/>
                    <a:lumOff val="25000"/>
                  </a:schemeClr>
                </a:solidFill>
                <a:latin typeface="+mj-lt"/>
              </a:rPr>
              <a:t>.</a:t>
            </a:r>
          </a:p>
          <a:p>
            <a:pPr marL="342900" indent="-342900">
              <a:lnSpc>
                <a:spcPct val="150000"/>
              </a:lnSpc>
              <a:buFont typeface="Arial" panose="020B0604020202020204" pitchFamily="34" charset="0"/>
              <a:buChar char="•"/>
            </a:pPr>
            <a:r>
              <a:rPr lang="en-US" sz="3200" dirty="0">
                <a:solidFill>
                  <a:schemeClr val="tx1">
                    <a:lumMod val="75000"/>
                    <a:lumOff val="25000"/>
                  </a:schemeClr>
                </a:solidFill>
                <a:latin typeface="+mj-lt"/>
              </a:rPr>
              <a:t>In this form of cyberattack, the organizations, groups, or individuals are harassed to agree upon some undesirable conditions in relationship or business.</a:t>
            </a:r>
          </a:p>
          <a:p>
            <a:pPr marL="342900" indent="-342900">
              <a:lnSpc>
                <a:spcPct val="150000"/>
              </a:lnSpc>
              <a:buFont typeface="Arial" panose="020B0604020202020204" pitchFamily="34" charset="0"/>
              <a:buChar char="•"/>
            </a:pPr>
            <a:endParaRPr lang="en-US" sz="3200" dirty="0">
              <a:solidFill>
                <a:schemeClr val="tx1">
                  <a:lumMod val="75000"/>
                  <a:lumOff val="25000"/>
                </a:schemeClr>
              </a:solidFill>
              <a:latin typeface="+mj-lt"/>
            </a:endParaRP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41</a:t>
            </a:fld>
            <a:endParaRPr lang="en-US"/>
          </a:p>
        </p:txBody>
      </p:sp>
    </p:spTree>
    <p:extLst>
      <p:ext uri="{BB962C8B-B14F-4D97-AF65-F5344CB8AC3E}">
        <p14:creationId xmlns:p14="http://schemas.microsoft.com/office/powerpoint/2010/main" val="2643225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Cyberstalking</a:t>
            </a:r>
            <a:endParaRPr lang="ar-JO" dirty="0"/>
          </a:p>
        </p:txBody>
      </p:sp>
      <p:sp>
        <p:nvSpPr>
          <p:cNvPr id="3" name="Content Placeholder 2"/>
          <p:cNvSpPr>
            <a:spLocks noGrp="1"/>
          </p:cNvSpPr>
          <p:nvPr>
            <p:ph idx="1"/>
          </p:nvPr>
        </p:nvSpPr>
        <p:spPr/>
        <p:txBody>
          <a:bodyPr>
            <a:normAutofit fontScale="92500" lnSpcReduction="20000"/>
          </a:bodyPr>
          <a:lstStyle/>
          <a:p>
            <a:pPr marL="342900" indent="-342900">
              <a:lnSpc>
                <a:spcPct val="150000"/>
              </a:lnSpc>
            </a:pPr>
            <a:r>
              <a:rPr lang="en-US" dirty="0">
                <a:solidFill>
                  <a:schemeClr val="tx1">
                    <a:lumMod val="75000"/>
                    <a:lumOff val="25000"/>
                  </a:schemeClr>
                </a:solidFill>
              </a:rPr>
              <a:t>Cyberstalking is a systematic approach of harassing done through email, phones, SMS, chats, and other forms of communication. The main components used in the communication to threaten the targeted entity include defaming, false allegations, slandering, and other forms of blackmailing.</a:t>
            </a:r>
          </a:p>
          <a:p>
            <a:pPr marL="342900" indent="-342900">
              <a:lnSpc>
                <a:spcPct val="150000"/>
              </a:lnSpc>
            </a:pPr>
            <a:r>
              <a:rPr lang="en-US" dirty="0">
                <a:solidFill>
                  <a:schemeClr val="tx1">
                    <a:lumMod val="75000"/>
                    <a:lumOff val="25000"/>
                  </a:schemeClr>
                </a:solidFill>
              </a:rPr>
              <a:t>Digital cyberstalking is similar to the offline or physical stalking done in the streets, at home, or at shopping centers through different traditional modes of communication.</a:t>
            </a:r>
            <a:endParaRPr lang="ar-JO" dirty="0"/>
          </a:p>
        </p:txBody>
      </p:sp>
    </p:spTree>
    <p:extLst>
      <p:ext uri="{BB962C8B-B14F-4D97-AF65-F5344CB8AC3E}">
        <p14:creationId xmlns:p14="http://schemas.microsoft.com/office/powerpoint/2010/main" val="3561265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Cyberstalking Forms</a:t>
            </a:r>
            <a:r>
              <a:rPr lang="en-US" b="1" dirty="0"/>
              <a:t/>
            </a:r>
            <a:br>
              <a:rPr lang="en-US" b="1" dirty="0"/>
            </a:br>
            <a:endParaRPr lang="ar-JO" dirty="0"/>
          </a:p>
        </p:txBody>
      </p:sp>
      <p:sp>
        <p:nvSpPr>
          <p:cNvPr id="3" name="Content Placeholder 2"/>
          <p:cNvSpPr>
            <a:spLocks noGrp="1"/>
          </p:cNvSpPr>
          <p:nvPr>
            <p:ph idx="1"/>
          </p:nvPr>
        </p:nvSpPr>
        <p:spPr/>
        <p:txBody>
          <a:bodyPr>
            <a:normAutofit/>
          </a:bodyPr>
          <a:lstStyle/>
          <a:p>
            <a:r>
              <a:rPr lang="en-US" sz="3600" dirty="0"/>
              <a:t>Tracking someone’s online activity or physical location</a:t>
            </a:r>
          </a:p>
          <a:p>
            <a:r>
              <a:rPr lang="en-US" sz="3600" u="sng" dirty="0"/>
              <a:t>Stealing someone’s identity</a:t>
            </a:r>
            <a:r>
              <a:rPr lang="en-US" sz="3600" dirty="0"/>
              <a:t> for financial gain</a:t>
            </a:r>
          </a:p>
          <a:p>
            <a:r>
              <a:rPr lang="en-US" sz="3600" dirty="0"/>
              <a:t>Making death threats or other overt threats of violence</a:t>
            </a:r>
          </a:p>
          <a:p>
            <a:r>
              <a:rPr lang="en-US" sz="3600" dirty="0"/>
              <a:t>Blackmailing a victim using personal information or photos</a:t>
            </a:r>
          </a:p>
          <a:p>
            <a:r>
              <a:rPr lang="en-US" sz="3600" dirty="0"/>
              <a:t> Making false accusations about a victim </a:t>
            </a:r>
            <a:r>
              <a:rPr lang="en-US" sz="3600" dirty="0" smtClean="0"/>
              <a:t>online</a:t>
            </a:r>
            <a:endParaRPr lang="en-US" sz="3600" dirty="0"/>
          </a:p>
        </p:txBody>
      </p:sp>
    </p:spTree>
    <p:extLst>
      <p:ext uri="{BB962C8B-B14F-4D97-AF65-F5344CB8AC3E}">
        <p14:creationId xmlns:p14="http://schemas.microsoft.com/office/powerpoint/2010/main" val="3983794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Cyberstalking Forms</a:t>
            </a:r>
            <a:br>
              <a:rPr lang="en-US" b="1" dirty="0"/>
            </a:br>
            <a:endParaRPr lang="ar-JO" dirty="0"/>
          </a:p>
        </p:txBody>
      </p:sp>
      <p:sp>
        <p:nvSpPr>
          <p:cNvPr id="3" name="Content Placeholder 2"/>
          <p:cNvSpPr>
            <a:spLocks noGrp="1"/>
          </p:cNvSpPr>
          <p:nvPr>
            <p:ph idx="1"/>
          </p:nvPr>
        </p:nvSpPr>
        <p:spPr/>
        <p:txBody>
          <a:bodyPr>
            <a:noAutofit/>
          </a:bodyPr>
          <a:lstStyle/>
          <a:p>
            <a:r>
              <a:rPr lang="en-US" sz="3600" u="sng" dirty="0"/>
              <a:t>Doxing</a:t>
            </a:r>
            <a:r>
              <a:rPr lang="en-US" sz="3600" dirty="0"/>
              <a:t> a victim by publishing their private information online</a:t>
            </a:r>
          </a:p>
          <a:p>
            <a:r>
              <a:rPr lang="en-US" sz="3600" dirty="0"/>
              <a:t>Destroying or manipulating incriminating data by sending a </a:t>
            </a:r>
            <a:r>
              <a:rPr lang="en-US" sz="3600" u="sng" dirty="0"/>
              <a:t>virus</a:t>
            </a:r>
            <a:r>
              <a:rPr lang="en-US" sz="3600" dirty="0"/>
              <a:t> to a victim’s devices</a:t>
            </a:r>
          </a:p>
          <a:p>
            <a:r>
              <a:rPr lang="en-US" sz="3600" dirty="0"/>
              <a:t>Posting derogatory statements about a victim publicly</a:t>
            </a:r>
          </a:p>
          <a:p>
            <a:r>
              <a:rPr lang="en-US" sz="3600" dirty="0"/>
              <a:t>Posing as a victim online to cause harm to their life or career</a:t>
            </a:r>
          </a:p>
          <a:p>
            <a:r>
              <a:rPr lang="en-US" sz="3600" dirty="0"/>
              <a:t>Sending threatening doctored photos or </a:t>
            </a:r>
            <a:r>
              <a:rPr lang="en-US" sz="3600" u="sng" dirty="0"/>
              <a:t>deep fakes</a:t>
            </a:r>
            <a:r>
              <a:rPr lang="en-US" sz="3600" dirty="0"/>
              <a:t> of the victim or their family</a:t>
            </a:r>
          </a:p>
          <a:p>
            <a:endParaRPr lang="ar-JO" sz="3600" dirty="0"/>
          </a:p>
        </p:txBody>
      </p:sp>
    </p:spTree>
    <p:extLst>
      <p:ext uri="{BB962C8B-B14F-4D97-AF65-F5344CB8AC3E}">
        <p14:creationId xmlns:p14="http://schemas.microsoft.com/office/powerpoint/2010/main" val="1169793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5325" y="-2436"/>
            <a:ext cx="7956330" cy="6860435"/>
          </a:xfrm>
          <a:prstGeom prst="rect">
            <a:avLst/>
          </a:prstGeom>
        </p:spPr>
      </p:pic>
    </p:spTree>
    <p:extLst>
      <p:ext uri="{BB962C8B-B14F-4D97-AF65-F5344CB8AC3E}">
        <p14:creationId xmlns:p14="http://schemas.microsoft.com/office/powerpoint/2010/main" val="84856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Consequences of </a:t>
            </a:r>
            <a:r>
              <a:rPr lang="en-US" b="1" dirty="0" smtClean="0"/>
              <a:t>cyberstalking</a:t>
            </a:r>
            <a:endParaRPr lang="ar-JO" dirty="0"/>
          </a:p>
        </p:txBody>
      </p:sp>
      <p:sp>
        <p:nvSpPr>
          <p:cNvPr id="3" name="Content Placeholder 2"/>
          <p:cNvSpPr>
            <a:spLocks noGrp="1"/>
          </p:cNvSpPr>
          <p:nvPr>
            <p:ph idx="1"/>
          </p:nvPr>
        </p:nvSpPr>
        <p:spPr/>
        <p:txBody>
          <a:bodyPr>
            <a:normAutofit lnSpcReduction="10000"/>
          </a:bodyPr>
          <a:lstStyle/>
          <a:p>
            <a:r>
              <a:rPr lang="en-US" dirty="0"/>
              <a:t>The </a:t>
            </a:r>
            <a:r>
              <a:rPr lang="en-US" u="sng" dirty="0"/>
              <a:t>negative impacts range from psychological</a:t>
            </a:r>
            <a:r>
              <a:rPr lang="en-US" dirty="0"/>
              <a:t> to physical, and can include:</a:t>
            </a:r>
          </a:p>
          <a:p>
            <a:r>
              <a:rPr lang="en-US" dirty="0"/>
              <a:t>Fear</a:t>
            </a:r>
          </a:p>
          <a:p>
            <a:r>
              <a:rPr lang="en-US" dirty="0"/>
              <a:t>Depression</a:t>
            </a:r>
          </a:p>
          <a:p>
            <a:r>
              <a:rPr lang="en-US" dirty="0"/>
              <a:t>Anxiety</a:t>
            </a:r>
          </a:p>
          <a:p>
            <a:r>
              <a:rPr lang="en-US" dirty="0"/>
              <a:t>Fatigue</a:t>
            </a:r>
          </a:p>
          <a:p>
            <a:r>
              <a:rPr lang="en-US" dirty="0"/>
              <a:t>Headaches</a:t>
            </a:r>
          </a:p>
          <a:p>
            <a:r>
              <a:rPr lang="en-US" dirty="0"/>
              <a:t>Nausea</a:t>
            </a:r>
          </a:p>
          <a:p>
            <a:r>
              <a:rPr lang="en-US" dirty="0"/>
              <a:t>Isolation</a:t>
            </a:r>
          </a:p>
          <a:p>
            <a:pPr marL="0" indent="0">
              <a:buNone/>
            </a:pPr>
            <a:endParaRPr lang="ar-JO" dirty="0"/>
          </a:p>
        </p:txBody>
      </p:sp>
    </p:spTree>
    <p:extLst>
      <p:ext uri="{BB962C8B-B14F-4D97-AF65-F5344CB8AC3E}">
        <p14:creationId xmlns:p14="http://schemas.microsoft.com/office/powerpoint/2010/main" val="1141271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85545" y="47780"/>
            <a:ext cx="6831724" cy="6910068"/>
          </a:xfrm>
          <a:prstGeom prst="rect">
            <a:avLst/>
          </a:prstGeom>
        </p:spPr>
      </p:pic>
    </p:spTree>
    <p:extLst>
      <p:ext uri="{BB962C8B-B14F-4D97-AF65-F5344CB8AC3E}">
        <p14:creationId xmlns:p14="http://schemas.microsoft.com/office/powerpoint/2010/main" val="2925409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Cyberstalking </a:t>
            </a:r>
            <a:r>
              <a:rPr lang="en-US" b="1" dirty="0" smtClean="0"/>
              <a:t>examples</a:t>
            </a:r>
            <a:endParaRPr lang="ar-JO" dirty="0"/>
          </a:p>
        </p:txBody>
      </p:sp>
      <p:sp>
        <p:nvSpPr>
          <p:cNvPr id="3" name="Content Placeholder 2"/>
          <p:cNvSpPr>
            <a:spLocks noGrp="1"/>
          </p:cNvSpPr>
          <p:nvPr>
            <p:ph idx="1"/>
          </p:nvPr>
        </p:nvSpPr>
        <p:spPr>
          <a:xfrm>
            <a:off x="838200" y="1825624"/>
            <a:ext cx="10515600" cy="5032375"/>
          </a:xfrm>
        </p:spPr>
        <p:txBody>
          <a:bodyPr/>
          <a:lstStyle/>
          <a:p>
            <a:r>
              <a:rPr lang="en-US" b="1" dirty="0"/>
              <a:t>Cyberstalking example #1:</a:t>
            </a:r>
            <a:r>
              <a:rPr lang="en-US" dirty="0"/>
              <a:t> A former eBay executive </a:t>
            </a:r>
            <a:r>
              <a:rPr lang="en-US" u="sng" dirty="0">
                <a:hlinkClick r:id="rId2"/>
              </a:rPr>
              <a:t>pleaded guilty to several crimes</a:t>
            </a:r>
            <a:r>
              <a:rPr lang="en-US" dirty="0"/>
              <a:t> related to harassing a Massachusetts couple, aiming to get them to stop the publication of a newsletter about </a:t>
            </a:r>
            <a:r>
              <a:rPr lang="en-US" u="sng" dirty="0"/>
              <a:t>eBay</a:t>
            </a:r>
            <a:r>
              <a:rPr lang="en-US" dirty="0"/>
              <a:t> sales. The cyberstalking campaign included public tweets, threatening direct messages on Twitter, and going to the couple's home to put a GPS tracker on their car.</a:t>
            </a:r>
          </a:p>
          <a:p>
            <a:r>
              <a:rPr lang="en-US" dirty="0"/>
              <a:t>The </a:t>
            </a:r>
            <a:r>
              <a:rPr lang="en-US" dirty="0" err="1"/>
              <a:t>cyberstalker</a:t>
            </a:r>
            <a:r>
              <a:rPr lang="en-US" dirty="0"/>
              <a:t> also sent disturbing items to the victims' address, according to the U.S. Department of Justice. These deliveries included a funeral wreath, a book on surviving the death of a spouse, and a bloody pig mask.</a:t>
            </a:r>
          </a:p>
          <a:p>
            <a:endParaRPr lang="ar-JO" dirty="0"/>
          </a:p>
        </p:txBody>
      </p:sp>
    </p:spTree>
    <p:extLst>
      <p:ext uri="{BB962C8B-B14F-4D97-AF65-F5344CB8AC3E}">
        <p14:creationId xmlns:p14="http://schemas.microsoft.com/office/powerpoint/2010/main" val="3836286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Cyberstalking examples</a:t>
            </a:r>
            <a:endParaRPr lang="ar-JO" dirty="0"/>
          </a:p>
        </p:txBody>
      </p:sp>
      <p:sp>
        <p:nvSpPr>
          <p:cNvPr id="3" name="Content Placeholder 2"/>
          <p:cNvSpPr>
            <a:spLocks noGrp="1"/>
          </p:cNvSpPr>
          <p:nvPr>
            <p:ph idx="1"/>
          </p:nvPr>
        </p:nvSpPr>
        <p:spPr/>
        <p:txBody>
          <a:bodyPr/>
          <a:lstStyle/>
          <a:p>
            <a:r>
              <a:rPr lang="en-US" b="1" dirty="0"/>
              <a:t>Cyberstalking example #2:</a:t>
            </a:r>
            <a:r>
              <a:rPr lang="en-US" dirty="0"/>
              <a:t> After a woman turned him down for a romantic relationship, </a:t>
            </a:r>
            <a:r>
              <a:rPr lang="en-US" u="sng" dirty="0">
                <a:hlinkClick r:id="rId2"/>
              </a:rPr>
              <a:t>a Texas man cyberstalked her</a:t>
            </a:r>
            <a:r>
              <a:rPr lang="en-US" dirty="0"/>
              <a:t> using more than 100 social media accounts to send threatening messages to her and to another victim he “saw as a romantic rival," according to the DOJ.</a:t>
            </a:r>
          </a:p>
          <a:p>
            <a:r>
              <a:rPr lang="en-US" dirty="0"/>
              <a:t>The cyberstalking campaign, which lasted more than six months, included using social media accounts to send death threats to the victim and publishing her name, address, and other private information online. He also sent her threatening photos.</a:t>
            </a:r>
          </a:p>
          <a:p>
            <a:endParaRPr lang="ar-JO" dirty="0"/>
          </a:p>
        </p:txBody>
      </p:sp>
    </p:spTree>
    <p:extLst>
      <p:ext uri="{BB962C8B-B14F-4D97-AF65-F5344CB8AC3E}">
        <p14:creationId xmlns:p14="http://schemas.microsoft.com/office/powerpoint/2010/main" val="245056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3"/>
            <a:ext cx="10058400" cy="690859"/>
          </a:xfrm>
        </p:spPr>
        <p:txBody>
          <a:bodyPr vert="horz" lIns="91440" tIns="45720" rIns="91440" bIns="45720" rtlCol="0" anchor="b">
            <a:normAutofit fontScale="90000"/>
          </a:bodyPr>
          <a:lstStyle/>
          <a:p>
            <a:r>
              <a:rPr lang="en-US" b="1" dirty="0"/>
              <a:t>Cryptojacking</a:t>
            </a:r>
          </a:p>
        </p:txBody>
      </p:sp>
      <p:sp>
        <p:nvSpPr>
          <p:cNvPr id="8" name="TextBox 7">
            <a:extLst>
              <a:ext uri="{FF2B5EF4-FFF2-40B4-BE49-F238E27FC236}">
                <a16:creationId xmlns:a16="http://schemas.microsoft.com/office/drawing/2014/main" id="{7014DE6B-EF7B-82A8-3F5B-F879EB468F52}"/>
              </a:ext>
            </a:extLst>
          </p:cNvPr>
          <p:cNvSpPr txBox="1"/>
          <p:nvPr/>
        </p:nvSpPr>
        <p:spPr>
          <a:xfrm>
            <a:off x="204511" y="712205"/>
            <a:ext cx="11385344" cy="4257355"/>
          </a:xfrm>
          <a:prstGeom prst="rect">
            <a:avLst/>
          </a:prstGeom>
        </p:spPr>
        <p:txBody>
          <a:bodyPr vert="horz" lIns="0" tIns="45720" rIns="0" bIns="45720" rtlCol="0">
            <a:no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a:solidFill>
                  <a:schemeClr val="tx1">
                    <a:lumMod val="75000"/>
                    <a:lumOff val="25000"/>
                  </a:schemeClr>
                </a:solidFill>
                <a:latin typeface="+mj-lt"/>
              </a:rPr>
              <a:t>The cryptocurrency, especially the Bitcoin, has become so costly during the past 1 year. </a:t>
            </a:r>
            <a:endParaRPr lang="en-US" sz="3200" dirty="0" smtClean="0">
              <a:solidFill>
                <a:schemeClr val="tx1">
                  <a:lumMod val="75000"/>
                  <a:lumOff val="25000"/>
                </a:schemeClr>
              </a:solidFill>
              <a:latin typeface="+mj-lt"/>
            </a:endParaRP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smtClean="0">
                <a:solidFill>
                  <a:schemeClr val="tx1">
                    <a:lumMod val="75000"/>
                    <a:lumOff val="25000"/>
                  </a:schemeClr>
                </a:solidFill>
                <a:latin typeface="+mj-lt"/>
              </a:rPr>
              <a:t>Hence</a:t>
            </a:r>
            <a:r>
              <a:rPr lang="en-US" sz="3200" dirty="0">
                <a:solidFill>
                  <a:schemeClr val="tx1">
                    <a:lumMod val="75000"/>
                    <a:lumOff val="25000"/>
                  </a:schemeClr>
                </a:solidFill>
                <a:latin typeface="+mj-lt"/>
              </a:rPr>
              <a:t>, the attraction and benefits of the cryptocurrency soared so high in the past couple of years. The hackers were also enticed with this lucrative business. </a:t>
            </a:r>
            <a:endParaRPr lang="en-US" sz="3200" dirty="0" smtClean="0">
              <a:solidFill>
                <a:schemeClr val="tx1">
                  <a:lumMod val="75000"/>
                  <a:lumOff val="25000"/>
                </a:schemeClr>
              </a:solidFill>
              <a:latin typeface="+mj-lt"/>
            </a:endParaRP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smtClean="0">
                <a:solidFill>
                  <a:schemeClr val="tx1">
                    <a:lumMod val="75000"/>
                    <a:lumOff val="25000"/>
                  </a:schemeClr>
                </a:solidFill>
                <a:latin typeface="+mj-lt"/>
              </a:rPr>
              <a:t>They </a:t>
            </a:r>
            <a:r>
              <a:rPr lang="en-US" sz="3200" dirty="0">
                <a:solidFill>
                  <a:schemeClr val="tx1">
                    <a:lumMod val="75000"/>
                    <a:lumOff val="25000"/>
                  </a:schemeClr>
                </a:solidFill>
                <a:latin typeface="+mj-lt"/>
              </a:rPr>
              <a:t>started capturing the cryptocurrency rewards by using computer processing power of other people</a:t>
            </a:r>
            <a:r>
              <a:rPr lang="en-US" sz="3200" dirty="0" smtClean="0">
                <a:solidFill>
                  <a:schemeClr val="tx1">
                    <a:lumMod val="75000"/>
                    <a:lumOff val="25000"/>
                  </a:schemeClr>
                </a:solidFill>
                <a:latin typeface="+mj-lt"/>
              </a:rPr>
              <a:t>.</a:t>
            </a:r>
            <a:endParaRPr lang="en-US" sz="3200" dirty="0">
              <a:solidFill>
                <a:schemeClr val="tx1">
                  <a:lumMod val="75000"/>
                  <a:lumOff val="25000"/>
                </a:schemeClr>
              </a:solidFill>
              <a:latin typeface="+mj-lt"/>
            </a:endParaRP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5</a:t>
            </a:fld>
            <a:endParaRPr lang="en-US"/>
          </a:p>
        </p:txBody>
      </p:sp>
    </p:spTree>
    <p:extLst>
      <p:ext uri="{BB962C8B-B14F-4D97-AF65-F5344CB8AC3E}">
        <p14:creationId xmlns:p14="http://schemas.microsoft.com/office/powerpoint/2010/main" val="572489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b="1" dirty="0"/>
              <a:t>Cyber Frauds And Forgery</a:t>
            </a:r>
          </a:p>
        </p:txBody>
      </p:sp>
      <p:sp>
        <p:nvSpPr>
          <p:cNvPr id="8" name="TextBox 7">
            <a:extLst>
              <a:ext uri="{FF2B5EF4-FFF2-40B4-BE49-F238E27FC236}">
                <a16:creationId xmlns:a16="http://schemas.microsoft.com/office/drawing/2014/main" id="{7014DE6B-EF7B-82A8-3F5B-F879EB468F52}"/>
              </a:ext>
            </a:extLst>
          </p:cNvPr>
          <p:cNvSpPr txBox="1"/>
          <p:nvPr/>
        </p:nvSpPr>
        <p:spPr>
          <a:xfrm>
            <a:off x="214777" y="1737360"/>
            <a:ext cx="11534200" cy="4257355"/>
          </a:xfrm>
          <a:prstGeom prst="rect">
            <a:avLst/>
          </a:prstGeom>
        </p:spPr>
        <p:txBody>
          <a:bodyPr vert="horz" lIns="0" tIns="45720" rIns="0" bIns="45720" rtlCol="0">
            <a:no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3200" dirty="0">
                <a:solidFill>
                  <a:schemeClr val="tx1">
                    <a:lumMod val="75000"/>
                    <a:lumOff val="25000"/>
                  </a:schemeClr>
                </a:solidFill>
                <a:latin typeface="+mj-lt"/>
              </a:rPr>
              <a:t>Cyber frauds and forgery is also a new form of cyberattack in the modern digital world. In this form of crime, the digitally stored documents are forged to form the counterfeit documents. This crime is increased during the recent years due to the availability of high-tech devices like computer software, printers, scanners, cameras, and other tools</a:t>
            </a:r>
            <a:r>
              <a:rPr lang="en-US" sz="3200" dirty="0" smtClean="0">
                <a:solidFill>
                  <a:schemeClr val="tx1">
                    <a:lumMod val="75000"/>
                    <a:lumOff val="25000"/>
                  </a:schemeClr>
                </a:solidFill>
                <a:latin typeface="+mj-lt"/>
              </a:rPr>
              <a:t>.</a:t>
            </a:r>
            <a:endParaRPr lang="en-US" sz="3200" dirty="0">
              <a:solidFill>
                <a:schemeClr val="tx1">
                  <a:lumMod val="75000"/>
                  <a:lumOff val="25000"/>
                </a:schemeClr>
              </a:solidFill>
              <a:latin typeface="+mj-lt"/>
            </a:endParaRP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50</a:t>
            </a:fld>
            <a:endParaRPr lang="en-US"/>
          </a:p>
        </p:txBody>
      </p:sp>
    </p:spTree>
    <p:extLst>
      <p:ext uri="{BB962C8B-B14F-4D97-AF65-F5344CB8AC3E}">
        <p14:creationId xmlns:p14="http://schemas.microsoft.com/office/powerpoint/2010/main" val="4141642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Cyber Frauds And Forgery</a:t>
            </a:r>
            <a:endParaRPr lang="ar-JO" dirty="0"/>
          </a:p>
        </p:txBody>
      </p:sp>
      <p:sp>
        <p:nvSpPr>
          <p:cNvPr id="3" name="Content Placeholder 2"/>
          <p:cNvSpPr>
            <a:spLocks noGrp="1"/>
          </p:cNvSpPr>
          <p:nvPr>
            <p:ph idx="1"/>
          </p:nvPr>
        </p:nvSpPr>
        <p:spPr/>
        <p:txBody>
          <a:bodyPr/>
          <a:lstStyle/>
          <a:p>
            <a:r>
              <a:rPr lang="en-US" dirty="0">
                <a:solidFill>
                  <a:schemeClr val="tx1">
                    <a:lumMod val="75000"/>
                    <a:lumOff val="25000"/>
                  </a:schemeClr>
                </a:solidFill>
              </a:rPr>
              <a:t>Many documents used for the immigration, education, jobs, and security clear-</a:t>
            </a:r>
            <a:r>
              <a:rPr lang="en-US" dirty="0" err="1">
                <a:solidFill>
                  <a:schemeClr val="tx1">
                    <a:lumMod val="75000"/>
                    <a:lumOff val="25000"/>
                  </a:schemeClr>
                </a:solidFill>
              </a:rPr>
              <a:t>ance</a:t>
            </a:r>
            <a:r>
              <a:rPr lang="en-US" dirty="0">
                <a:solidFill>
                  <a:schemeClr val="tx1">
                    <a:lumMod val="75000"/>
                    <a:lumOff val="25000"/>
                  </a:schemeClr>
                </a:solidFill>
              </a:rPr>
              <a:t> were found fabricated with the help of modern cyber tools. </a:t>
            </a:r>
            <a:endParaRPr lang="en-US" dirty="0" smtClean="0">
              <a:solidFill>
                <a:schemeClr val="tx1">
                  <a:lumMod val="75000"/>
                  <a:lumOff val="25000"/>
                </a:schemeClr>
              </a:solidFill>
            </a:endParaRPr>
          </a:p>
          <a:p>
            <a:endParaRPr lang="en-US" dirty="0">
              <a:solidFill>
                <a:schemeClr val="tx1">
                  <a:lumMod val="75000"/>
                  <a:lumOff val="25000"/>
                </a:schemeClr>
              </a:solidFill>
            </a:endParaRPr>
          </a:p>
          <a:p>
            <a:r>
              <a:rPr lang="en-US" dirty="0" smtClean="0">
                <a:solidFill>
                  <a:schemeClr val="tx1">
                    <a:lumMod val="75000"/>
                    <a:lumOff val="25000"/>
                  </a:schemeClr>
                </a:solidFill>
              </a:rPr>
              <a:t>Although </a:t>
            </a:r>
            <a:r>
              <a:rPr lang="en-US" dirty="0">
                <a:solidFill>
                  <a:schemeClr val="tx1">
                    <a:lumMod val="75000"/>
                    <a:lumOff val="25000"/>
                  </a:schemeClr>
                </a:solidFill>
              </a:rPr>
              <a:t>all these crimes are punishable under the laws, catching such frauds without any particular tools and training is almost impossible</a:t>
            </a:r>
          </a:p>
          <a:p>
            <a:endParaRPr lang="ar-JO" dirty="0"/>
          </a:p>
        </p:txBody>
      </p:sp>
    </p:spTree>
    <p:extLst>
      <p:ext uri="{BB962C8B-B14F-4D97-AF65-F5344CB8AC3E}">
        <p14:creationId xmlns:p14="http://schemas.microsoft.com/office/powerpoint/2010/main" val="2246645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Cyber Frauds And Forgery</a:t>
            </a:r>
            <a:endParaRPr lang="ar-JO" dirty="0"/>
          </a:p>
        </p:txBody>
      </p:sp>
      <p:pic>
        <p:nvPicPr>
          <p:cNvPr id="1026" name="Picture 2" descr="Lightbo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8717" y="1825625"/>
            <a:ext cx="5002952" cy="500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535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1B83-D1F1-3442-D5D2-53881711CACC}"/>
              </a:ext>
            </a:extLst>
          </p:cNvPr>
          <p:cNvSpPr>
            <a:spLocks noGrp="1"/>
          </p:cNvSpPr>
          <p:nvPr>
            <p:ph type="title"/>
          </p:nvPr>
        </p:nvSpPr>
        <p:spPr/>
        <p:txBody>
          <a:bodyPr/>
          <a:lstStyle/>
          <a:p>
            <a:r>
              <a:rPr lang="en-US" b="1" dirty="0"/>
              <a:t>Equifax Data Theft</a:t>
            </a:r>
          </a:p>
        </p:txBody>
      </p:sp>
      <p:sp>
        <p:nvSpPr>
          <p:cNvPr id="3" name="Content Placeholder 2">
            <a:extLst>
              <a:ext uri="{FF2B5EF4-FFF2-40B4-BE49-F238E27FC236}">
                <a16:creationId xmlns:a16="http://schemas.microsoft.com/office/drawing/2014/main" id="{CD5EA606-C922-8D03-78DF-26B04648F574}"/>
              </a:ext>
            </a:extLst>
          </p:cNvPr>
          <p:cNvSpPr>
            <a:spLocks noGrp="1"/>
          </p:cNvSpPr>
          <p:nvPr>
            <p:ph idx="1"/>
          </p:nvPr>
        </p:nvSpPr>
        <p:spPr>
          <a:xfrm>
            <a:off x="276447" y="1845734"/>
            <a:ext cx="11515060" cy="4321150"/>
          </a:xfrm>
        </p:spPr>
        <p:txBody>
          <a:bodyPr>
            <a:normAutofit fontScale="92500" lnSpcReduction="20000"/>
          </a:bodyPr>
          <a:lstStyle/>
          <a:p>
            <a:pPr algn="just">
              <a:lnSpc>
                <a:spcPct val="160000"/>
              </a:lnSpc>
              <a:buFont typeface="Arial" panose="020B0604020202020204" pitchFamily="34" charset="0"/>
              <a:buChar char="•"/>
            </a:pPr>
            <a:r>
              <a:rPr lang="en-US" dirty="0"/>
              <a:t>Equifax is a consumer credit rating agency based in Atlanta, USA. The company handles over </a:t>
            </a:r>
            <a:r>
              <a:rPr lang="en-US" b="1" u="sng" dirty="0"/>
              <a:t>820 million consumers and over 91 million companies </a:t>
            </a:r>
            <a:r>
              <a:rPr lang="en-US" dirty="0"/>
              <a:t>round the world. </a:t>
            </a:r>
          </a:p>
          <a:p>
            <a:pPr algn="just">
              <a:lnSpc>
                <a:spcPct val="160000"/>
              </a:lnSpc>
              <a:buFont typeface="Arial" panose="020B0604020202020204" pitchFamily="34" charset="0"/>
              <a:buChar char="•"/>
            </a:pPr>
            <a:r>
              <a:rPr lang="en-US" dirty="0"/>
              <a:t>The company has also a very huge database of employees working with more than 7,100 employees. The company has many details of the consumers such as </a:t>
            </a:r>
            <a:r>
              <a:rPr lang="en-US" b="1" u="sng" dirty="0"/>
              <a:t>salaries, personal information, credit card numbers, driving license numbers, medical records</a:t>
            </a:r>
            <a:r>
              <a:rPr lang="en-US" dirty="0"/>
              <a:t>, and many other such critical information</a:t>
            </a:r>
            <a:r>
              <a:rPr lang="en-US" dirty="0" smtClean="0"/>
              <a:t>.</a:t>
            </a:r>
            <a:endParaRPr lang="en-US" dirty="0"/>
          </a:p>
        </p:txBody>
      </p:sp>
      <p:sp>
        <p:nvSpPr>
          <p:cNvPr id="4" name="Slide Number Placeholder 3">
            <a:extLst>
              <a:ext uri="{FF2B5EF4-FFF2-40B4-BE49-F238E27FC236}">
                <a16:creationId xmlns:a16="http://schemas.microsoft.com/office/drawing/2014/main" id="{26BE95AD-F839-65BE-1CB2-B1E93ADD28E0}"/>
              </a:ext>
            </a:extLst>
          </p:cNvPr>
          <p:cNvSpPr>
            <a:spLocks noGrp="1"/>
          </p:cNvSpPr>
          <p:nvPr>
            <p:ph type="sldNum" sz="quarter" idx="12"/>
          </p:nvPr>
        </p:nvSpPr>
        <p:spPr/>
        <p:txBody>
          <a:bodyPr/>
          <a:lstStyle/>
          <a:p>
            <a:fld id="{95C2D722-611C-45AC-B91F-505FDFD12B50}" type="slidenum">
              <a:rPr lang="en-US" smtClean="0"/>
              <a:t>53</a:t>
            </a:fld>
            <a:endParaRPr lang="en-US"/>
          </a:p>
        </p:txBody>
      </p:sp>
    </p:spTree>
    <p:extLst>
      <p:ext uri="{BB962C8B-B14F-4D97-AF65-F5344CB8AC3E}">
        <p14:creationId xmlns:p14="http://schemas.microsoft.com/office/powerpoint/2010/main" val="1999051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Equifax Data Theft</a:t>
            </a:r>
            <a:endParaRPr lang="ar-JO" dirty="0"/>
          </a:p>
        </p:txBody>
      </p:sp>
      <p:sp>
        <p:nvSpPr>
          <p:cNvPr id="3" name="Content Placeholder 2"/>
          <p:cNvSpPr>
            <a:spLocks noGrp="1"/>
          </p:cNvSpPr>
          <p:nvPr>
            <p:ph idx="1"/>
          </p:nvPr>
        </p:nvSpPr>
        <p:spPr/>
        <p:txBody>
          <a:bodyPr>
            <a:normAutofit fontScale="85000" lnSpcReduction="10000"/>
          </a:bodyPr>
          <a:lstStyle/>
          <a:p>
            <a:pPr algn="just">
              <a:lnSpc>
                <a:spcPct val="160000"/>
              </a:lnSpc>
            </a:pPr>
            <a:r>
              <a:rPr lang="en-US" dirty="0"/>
              <a:t>Between the mid of May 2017 and the end of July 2017, hackers got access to the Equifax database by exploiting the </a:t>
            </a:r>
            <a:r>
              <a:rPr lang="en-US" b="1" u="sng" dirty="0"/>
              <a:t>vulnerabilities present in the official website </a:t>
            </a:r>
            <a:r>
              <a:rPr lang="en-US" dirty="0"/>
              <a:t>of the company and started stealing the consumer information continuously for over 2 months without being noticed or caught. </a:t>
            </a:r>
          </a:p>
          <a:p>
            <a:pPr algn="just">
              <a:lnSpc>
                <a:spcPct val="160000"/>
              </a:lnSpc>
            </a:pPr>
            <a:r>
              <a:rPr lang="en-US" dirty="0"/>
              <a:t>The company security team detected the malicious activity on July 29, 2017. But by that time, it was too late for the security team to contain the wide-scale damage wreaked on the company.</a:t>
            </a:r>
          </a:p>
          <a:p>
            <a:endParaRPr lang="ar-JO" dirty="0"/>
          </a:p>
        </p:txBody>
      </p:sp>
    </p:spTree>
    <p:extLst>
      <p:ext uri="{BB962C8B-B14F-4D97-AF65-F5344CB8AC3E}">
        <p14:creationId xmlns:p14="http://schemas.microsoft.com/office/powerpoint/2010/main" val="1336283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1B83-D1F1-3442-D5D2-53881711CACC}"/>
              </a:ext>
            </a:extLst>
          </p:cNvPr>
          <p:cNvSpPr>
            <a:spLocks noGrp="1"/>
          </p:cNvSpPr>
          <p:nvPr>
            <p:ph type="title"/>
          </p:nvPr>
        </p:nvSpPr>
        <p:spPr/>
        <p:txBody>
          <a:bodyPr/>
          <a:lstStyle/>
          <a:p>
            <a:r>
              <a:rPr lang="en-US" b="1" dirty="0"/>
              <a:t>VPNFilter Cyberattack</a:t>
            </a:r>
          </a:p>
        </p:txBody>
      </p:sp>
      <p:sp>
        <p:nvSpPr>
          <p:cNvPr id="3" name="Content Placeholder 2">
            <a:extLst>
              <a:ext uri="{FF2B5EF4-FFF2-40B4-BE49-F238E27FC236}">
                <a16:creationId xmlns:a16="http://schemas.microsoft.com/office/drawing/2014/main" id="{CD5EA606-C922-8D03-78DF-26B04648F574}"/>
              </a:ext>
            </a:extLst>
          </p:cNvPr>
          <p:cNvSpPr>
            <a:spLocks noGrp="1"/>
          </p:cNvSpPr>
          <p:nvPr>
            <p:ph idx="1"/>
          </p:nvPr>
        </p:nvSpPr>
        <p:spPr>
          <a:xfrm>
            <a:off x="276447" y="1845734"/>
            <a:ext cx="11515060" cy="4023360"/>
          </a:xfrm>
        </p:spPr>
        <p:txBody>
          <a:bodyPr>
            <a:normAutofit/>
          </a:bodyPr>
          <a:lstStyle/>
          <a:p>
            <a:pPr algn="just">
              <a:lnSpc>
                <a:spcPct val="150000"/>
              </a:lnSpc>
              <a:buFont typeface="Arial" panose="020B0604020202020204" pitchFamily="34" charset="0"/>
              <a:buChar char="•"/>
            </a:pPr>
            <a:r>
              <a:rPr lang="en-US" dirty="0"/>
              <a:t>VPNFilter was a malware that originated from Russia. Initially, Ukraine was the main target of this malware, but later, it affected over 500,000 </a:t>
            </a:r>
            <a:r>
              <a:rPr lang="en-US" b="1" u="sng" dirty="0"/>
              <a:t>routers</a:t>
            </a:r>
            <a:r>
              <a:rPr lang="en-US" dirty="0"/>
              <a:t> world-wide. </a:t>
            </a:r>
            <a:endParaRPr lang="en-US" dirty="0" smtClean="0"/>
          </a:p>
          <a:p>
            <a:pPr algn="just">
              <a:lnSpc>
                <a:spcPct val="150000"/>
              </a:lnSpc>
              <a:buFont typeface="Arial" panose="020B0604020202020204" pitchFamily="34" charset="0"/>
              <a:buChar char="•"/>
            </a:pPr>
            <a:r>
              <a:rPr lang="en-US" dirty="0" smtClean="0"/>
              <a:t>This </a:t>
            </a:r>
            <a:r>
              <a:rPr lang="en-US" dirty="0"/>
              <a:t>malware was based on the Man-in-the-Middle (</a:t>
            </a:r>
            <a:r>
              <a:rPr lang="en-US" b="1" u="sng" dirty="0"/>
              <a:t>MITM</a:t>
            </a:r>
            <a:r>
              <a:rPr lang="en-US" dirty="0"/>
              <a:t>) cyberattack</a:t>
            </a:r>
            <a:r>
              <a:rPr lang="en-US" dirty="0" smtClean="0"/>
              <a:t>.</a:t>
            </a:r>
          </a:p>
          <a:p>
            <a:pPr algn="just">
              <a:lnSpc>
                <a:spcPct val="150000"/>
              </a:lnSpc>
              <a:buFont typeface="Arial" panose="020B0604020202020204" pitchFamily="34" charset="0"/>
              <a:buChar char="•"/>
            </a:pPr>
            <a:r>
              <a:rPr lang="en-US" dirty="0" smtClean="0"/>
              <a:t> </a:t>
            </a:r>
            <a:r>
              <a:rPr lang="en-US" dirty="0"/>
              <a:t>This attack badly affected numerous routers of Ukraine</a:t>
            </a:r>
            <a:r>
              <a:rPr lang="en-US" dirty="0" smtClean="0"/>
              <a:t>.</a:t>
            </a:r>
            <a:endParaRPr lang="en-US" dirty="0"/>
          </a:p>
        </p:txBody>
      </p:sp>
      <p:sp>
        <p:nvSpPr>
          <p:cNvPr id="4" name="Slide Number Placeholder 3">
            <a:extLst>
              <a:ext uri="{FF2B5EF4-FFF2-40B4-BE49-F238E27FC236}">
                <a16:creationId xmlns:a16="http://schemas.microsoft.com/office/drawing/2014/main" id="{26BE95AD-F839-65BE-1CB2-B1E93ADD28E0}"/>
              </a:ext>
            </a:extLst>
          </p:cNvPr>
          <p:cNvSpPr>
            <a:spLocks noGrp="1"/>
          </p:cNvSpPr>
          <p:nvPr>
            <p:ph type="sldNum" sz="quarter" idx="12"/>
          </p:nvPr>
        </p:nvSpPr>
        <p:spPr/>
        <p:txBody>
          <a:bodyPr/>
          <a:lstStyle/>
          <a:p>
            <a:fld id="{95C2D722-611C-45AC-B91F-505FDFD12B50}" type="slidenum">
              <a:rPr lang="en-US" smtClean="0"/>
              <a:t>55</a:t>
            </a:fld>
            <a:endParaRPr lang="en-US"/>
          </a:p>
        </p:txBody>
      </p:sp>
    </p:spTree>
    <p:extLst>
      <p:ext uri="{BB962C8B-B14F-4D97-AF65-F5344CB8AC3E}">
        <p14:creationId xmlns:p14="http://schemas.microsoft.com/office/powerpoint/2010/main" val="3567166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VPNFilter</a:t>
            </a:r>
            <a:r>
              <a:rPr lang="en-US" b="1" dirty="0"/>
              <a:t> Cyberattack</a:t>
            </a:r>
            <a:endParaRPr lang="ar-JO" dirty="0"/>
          </a:p>
        </p:txBody>
      </p:sp>
      <p:sp>
        <p:nvSpPr>
          <p:cNvPr id="3" name="Content Placeholder 2"/>
          <p:cNvSpPr>
            <a:spLocks noGrp="1"/>
          </p:cNvSpPr>
          <p:nvPr>
            <p:ph idx="1"/>
          </p:nvPr>
        </p:nvSpPr>
        <p:spPr/>
        <p:txBody>
          <a:bodyPr>
            <a:normAutofit lnSpcReduction="10000"/>
          </a:bodyPr>
          <a:lstStyle/>
          <a:p>
            <a:r>
              <a:rPr lang="en-US" dirty="0"/>
              <a:t>This malware maintains its presence on the routers even the router is rebooted; therefore, the router becomes a big nuisance for the cybersecurity people for many days and months. </a:t>
            </a:r>
            <a:endParaRPr lang="en-US" dirty="0" smtClean="0"/>
          </a:p>
          <a:p>
            <a:endParaRPr lang="en-US" dirty="0"/>
          </a:p>
          <a:p>
            <a:r>
              <a:rPr lang="en-US" dirty="0" smtClean="0"/>
              <a:t>This </a:t>
            </a:r>
            <a:r>
              <a:rPr lang="en-US" dirty="0"/>
              <a:t>malware was developed with multiple stages and based on modular principle. This attack is also known as the </a:t>
            </a:r>
            <a:r>
              <a:rPr lang="en-US" b="1" dirty="0"/>
              <a:t>Internet of Things (</a:t>
            </a:r>
            <a:r>
              <a:rPr lang="en-US" b="1" dirty="0" err="1"/>
              <a:t>IoT</a:t>
            </a:r>
            <a:r>
              <a:rPr lang="en-US" b="1" dirty="0"/>
              <a:t>) attack</a:t>
            </a:r>
            <a:r>
              <a:rPr lang="en-US" dirty="0"/>
              <a:t>. </a:t>
            </a:r>
            <a:endParaRPr lang="en-US" dirty="0" smtClean="0"/>
          </a:p>
          <a:p>
            <a:endParaRPr lang="en-US" dirty="0"/>
          </a:p>
          <a:p>
            <a:r>
              <a:rPr lang="en-US" dirty="0" smtClean="0"/>
              <a:t>According </a:t>
            </a:r>
            <a:r>
              <a:rPr lang="en-US" dirty="0"/>
              <a:t>to the FBI reports, </a:t>
            </a:r>
            <a:r>
              <a:rPr lang="en-US" dirty="0" err="1"/>
              <a:t>VPNFilter</a:t>
            </a:r>
            <a:r>
              <a:rPr lang="en-US" dirty="0"/>
              <a:t> malware was spread by a Russian group named </a:t>
            </a:r>
            <a:r>
              <a:rPr lang="en-US" b="1" u="sng" dirty="0"/>
              <a:t>Fancy Bear</a:t>
            </a:r>
            <a:r>
              <a:rPr lang="en-US" dirty="0"/>
              <a:t>.</a:t>
            </a:r>
          </a:p>
          <a:p>
            <a:endParaRPr lang="ar-JO" dirty="0"/>
          </a:p>
        </p:txBody>
      </p:sp>
    </p:spTree>
    <p:extLst>
      <p:ext uri="{BB962C8B-B14F-4D97-AF65-F5344CB8AC3E}">
        <p14:creationId xmlns:p14="http://schemas.microsoft.com/office/powerpoint/2010/main" val="3674210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1B83-D1F1-3442-D5D2-53881711CACC}"/>
              </a:ext>
            </a:extLst>
          </p:cNvPr>
          <p:cNvSpPr>
            <a:spLocks noGrp="1"/>
          </p:cNvSpPr>
          <p:nvPr>
            <p:ph type="title"/>
          </p:nvPr>
        </p:nvSpPr>
        <p:spPr/>
        <p:txBody>
          <a:bodyPr/>
          <a:lstStyle/>
          <a:p>
            <a:r>
              <a:rPr lang="en-US" b="1" dirty="0"/>
              <a:t>VPNFilter Cyberattack</a:t>
            </a:r>
          </a:p>
        </p:txBody>
      </p:sp>
      <p:sp>
        <p:nvSpPr>
          <p:cNvPr id="3" name="Content Placeholder 2">
            <a:extLst>
              <a:ext uri="{FF2B5EF4-FFF2-40B4-BE49-F238E27FC236}">
                <a16:creationId xmlns:a16="http://schemas.microsoft.com/office/drawing/2014/main" id="{CD5EA606-C922-8D03-78DF-26B04648F574}"/>
              </a:ext>
            </a:extLst>
          </p:cNvPr>
          <p:cNvSpPr>
            <a:spLocks noGrp="1"/>
          </p:cNvSpPr>
          <p:nvPr>
            <p:ph idx="1"/>
          </p:nvPr>
        </p:nvSpPr>
        <p:spPr>
          <a:xfrm>
            <a:off x="276447" y="1324303"/>
            <a:ext cx="11515060" cy="5297213"/>
          </a:xfrm>
        </p:spPr>
        <p:txBody>
          <a:bodyPr>
            <a:noAutofit/>
          </a:bodyPr>
          <a:lstStyle/>
          <a:p>
            <a:pPr marL="0" indent="0" algn="just">
              <a:lnSpc>
                <a:spcPct val="150000"/>
              </a:lnSpc>
              <a:buNone/>
            </a:pPr>
            <a:r>
              <a:rPr lang="en-US" sz="2000" dirty="0"/>
              <a:t>This malware has three fundamental stages to attack a networking device:</a:t>
            </a:r>
          </a:p>
          <a:p>
            <a:pPr marL="457200" indent="-457200" algn="just">
              <a:lnSpc>
                <a:spcPct val="150000"/>
              </a:lnSpc>
              <a:buFont typeface="+mj-lt"/>
              <a:buAutoNum type="arabicPeriod"/>
            </a:pPr>
            <a:r>
              <a:rPr lang="en-US" sz="2000" b="1" dirty="0"/>
              <a:t>Stage one</a:t>
            </a:r>
            <a:r>
              <a:rPr lang="en-US" sz="2000" dirty="0"/>
              <a:t>: A </a:t>
            </a:r>
            <a:r>
              <a:rPr lang="en-US" sz="2000" b="1" u="sng" dirty="0"/>
              <a:t>worm</a:t>
            </a:r>
            <a:r>
              <a:rPr lang="en-US" sz="2000" dirty="0"/>
              <a:t> is installed on router that maintains its presence even after rebooting of the device.</a:t>
            </a:r>
          </a:p>
          <a:p>
            <a:pPr marL="457200" indent="-457200" algn="just">
              <a:lnSpc>
                <a:spcPct val="150000"/>
              </a:lnSpc>
              <a:buFont typeface="+mj-lt"/>
              <a:buAutoNum type="arabicPeriod"/>
            </a:pPr>
            <a:r>
              <a:rPr lang="en-US" sz="2000" b="1" dirty="0"/>
              <a:t>Stage two</a:t>
            </a:r>
            <a:r>
              <a:rPr lang="en-US" sz="2000" dirty="0"/>
              <a:t>: The body of the malware contains the code to effectively respond to the third-stage instructions.</a:t>
            </a:r>
          </a:p>
          <a:p>
            <a:pPr marL="457200" indent="-457200" algn="just">
              <a:lnSpc>
                <a:spcPct val="150000"/>
              </a:lnSpc>
              <a:buFont typeface="+mj-lt"/>
              <a:buAutoNum type="arabicPeriod"/>
            </a:pPr>
            <a:r>
              <a:rPr lang="en-US" sz="2000" b="1" dirty="0"/>
              <a:t>Stage three</a:t>
            </a:r>
            <a:r>
              <a:rPr lang="en-US" sz="2000" dirty="0"/>
              <a:t>: This stage contains multiple modules to run on the router devices. These modules are the instructions to the second-stage body of the code to change the routes, </a:t>
            </a:r>
            <a:r>
              <a:rPr lang="en-US" sz="2000" b="1" u="sng" dirty="0"/>
              <a:t>spy the routing information</a:t>
            </a:r>
            <a:r>
              <a:rPr lang="en-US" sz="2000" dirty="0"/>
              <a:t>, </a:t>
            </a:r>
            <a:r>
              <a:rPr lang="en-US" sz="2000" b="1" u="sng" dirty="0"/>
              <a:t>stop the industrial automation</a:t>
            </a:r>
            <a:r>
              <a:rPr lang="en-US" sz="2000" dirty="0"/>
              <a:t>, and many other functions. The modules of this stage are continuously increasing. In this stage, some communication plugins start communicating over the Tor server (Tor is basically free and open-source software to enable anonymous communication) for spying and sniffing the data packets.</a:t>
            </a:r>
          </a:p>
        </p:txBody>
      </p:sp>
      <p:sp>
        <p:nvSpPr>
          <p:cNvPr id="4" name="Slide Number Placeholder 3">
            <a:extLst>
              <a:ext uri="{FF2B5EF4-FFF2-40B4-BE49-F238E27FC236}">
                <a16:creationId xmlns:a16="http://schemas.microsoft.com/office/drawing/2014/main" id="{26BE95AD-F839-65BE-1CB2-B1E93ADD28E0}"/>
              </a:ext>
            </a:extLst>
          </p:cNvPr>
          <p:cNvSpPr>
            <a:spLocks noGrp="1"/>
          </p:cNvSpPr>
          <p:nvPr>
            <p:ph type="sldNum" sz="quarter" idx="12"/>
          </p:nvPr>
        </p:nvSpPr>
        <p:spPr/>
        <p:txBody>
          <a:bodyPr/>
          <a:lstStyle/>
          <a:p>
            <a:fld id="{95C2D722-611C-45AC-B91F-505FDFD12B50}" type="slidenum">
              <a:rPr lang="en-US" smtClean="0"/>
              <a:t>57</a:t>
            </a:fld>
            <a:endParaRPr lang="en-US"/>
          </a:p>
        </p:txBody>
      </p:sp>
    </p:spTree>
    <p:extLst>
      <p:ext uri="{BB962C8B-B14F-4D97-AF65-F5344CB8AC3E}">
        <p14:creationId xmlns:p14="http://schemas.microsoft.com/office/powerpoint/2010/main" val="2880132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err="1"/>
              <a:t>Wannacry</a:t>
            </a:r>
            <a:r>
              <a:rPr lang="en-US" b="1" dirty="0"/>
              <a:t> Ransom Attack</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a:xfrm>
            <a:off x="838200" y="1534510"/>
            <a:ext cx="10515600" cy="4642453"/>
          </a:xfrm>
        </p:spPr>
        <p:txBody>
          <a:bodyPr>
            <a:normAutofit/>
          </a:bodyPr>
          <a:lstStyle/>
          <a:p>
            <a:pPr algn="just">
              <a:lnSpc>
                <a:spcPct val="140000"/>
              </a:lnSpc>
              <a:buFont typeface="Arial" panose="020B0604020202020204" pitchFamily="34" charset="0"/>
              <a:buChar char="•"/>
            </a:pPr>
            <a:r>
              <a:rPr lang="en-US" sz="2400" dirty="0"/>
              <a:t>This attack was unleashed to the world in May 2017, when many of the computers from more than 150 countries were affected by this cyberattack.</a:t>
            </a:r>
          </a:p>
          <a:p>
            <a:pPr algn="just">
              <a:lnSpc>
                <a:spcPct val="140000"/>
              </a:lnSpc>
              <a:buFont typeface="Arial" panose="020B0604020202020204" pitchFamily="34" charset="0"/>
              <a:buChar char="•"/>
            </a:pPr>
            <a:r>
              <a:rPr lang="en-US" sz="2400" dirty="0"/>
              <a:t>This cyberattack is a type of </a:t>
            </a:r>
            <a:r>
              <a:rPr lang="en-US" sz="2400" b="1" u="sng" dirty="0"/>
              <a:t>ransomware attack </a:t>
            </a:r>
            <a:r>
              <a:rPr lang="en-US" sz="2400" dirty="0"/>
              <a:t>that was initiated to extort money in the form of Bitcoin (a form of digital currency). </a:t>
            </a:r>
            <a:endParaRPr lang="en-US" sz="2400" dirty="0" smtClean="0"/>
          </a:p>
          <a:p>
            <a:pPr algn="just">
              <a:lnSpc>
                <a:spcPct val="140000"/>
              </a:lnSpc>
              <a:buFont typeface="Arial" panose="020B0604020202020204" pitchFamily="34" charset="0"/>
              <a:buChar char="•"/>
            </a:pPr>
            <a:r>
              <a:rPr lang="en-US" sz="2400" dirty="0" smtClean="0"/>
              <a:t>Many </a:t>
            </a:r>
            <a:r>
              <a:rPr lang="en-US" sz="2400" dirty="0"/>
              <a:t>countries and investigating agencies believe that the WannaCry attack was started by the </a:t>
            </a:r>
            <a:r>
              <a:rPr lang="en-US" sz="2400" b="1" u="sng" dirty="0"/>
              <a:t>North Korean authorities </a:t>
            </a:r>
            <a:r>
              <a:rPr lang="en-US" sz="2400" dirty="0"/>
              <a:t>or the agencies working for North Korean government</a:t>
            </a:r>
            <a:r>
              <a:rPr lang="en-US" sz="2400" dirty="0" smtClean="0"/>
              <a:t>.</a:t>
            </a:r>
            <a:endParaRPr lang="en-US" sz="2400" dirty="0"/>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58</a:t>
            </a:fld>
            <a:endParaRPr lang="en-US"/>
          </a:p>
        </p:txBody>
      </p:sp>
    </p:spTree>
    <p:extLst>
      <p:ext uri="{BB962C8B-B14F-4D97-AF65-F5344CB8AC3E}">
        <p14:creationId xmlns:p14="http://schemas.microsoft.com/office/powerpoint/2010/main" val="2688546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Wannacry</a:t>
            </a:r>
            <a:r>
              <a:rPr lang="en-US" b="1" dirty="0"/>
              <a:t> Ransom Attack</a:t>
            </a:r>
            <a:endParaRPr lang="ar-JO" dirty="0"/>
          </a:p>
        </p:txBody>
      </p:sp>
      <p:sp>
        <p:nvSpPr>
          <p:cNvPr id="3" name="Content Placeholder 2"/>
          <p:cNvSpPr>
            <a:spLocks noGrp="1"/>
          </p:cNvSpPr>
          <p:nvPr>
            <p:ph idx="1"/>
          </p:nvPr>
        </p:nvSpPr>
        <p:spPr/>
        <p:txBody>
          <a:bodyPr/>
          <a:lstStyle/>
          <a:p>
            <a:r>
              <a:rPr lang="en-US" dirty="0"/>
              <a:t>This ransomware attack affected between 200 and 300 thousand computers across the world. </a:t>
            </a:r>
            <a:endParaRPr lang="en-US" dirty="0" smtClean="0"/>
          </a:p>
          <a:p>
            <a:endParaRPr lang="en-US" dirty="0"/>
          </a:p>
          <a:p>
            <a:r>
              <a:rPr lang="en-US" dirty="0" smtClean="0"/>
              <a:t>The </a:t>
            </a:r>
            <a:r>
              <a:rPr lang="en-US" dirty="0"/>
              <a:t>hackers would encrypt the data files on the computers and would decrypt them for a ransom or extortion money ranging from US$300 to US$600. </a:t>
            </a:r>
            <a:endParaRPr lang="en-US" dirty="0" smtClean="0"/>
          </a:p>
          <a:p>
            <a:endParaRPr lang="en-US" dirty="0"/>
          </a:p>
          <a:p>
            <a:r>
              <a:rPr lang="en-US" dirty="0" smtClean="0"/>
              <a:t>Hackers </a:t>
            </a:r>
            <a:r>
              <a:rPr lang="en-US" dirty="0"/>
              <a:t>wanted that money through Bitcoin cryptocurrency to be transferred to their Bitcoin digital wallets.</a:t>
            </a:r>
          </a:p>
          <a:p>
            <a:endParaRPr lang="ar-JO" dirty="0"/>
          </a:p>
        </p:txBody>
      </p:sp>
    </p:spTree>
    <p:extLst>
      <p:ext uri="{BB962C8B-B14F-4D97-AF65-F5344CB8AC3E}">
        <p14:creationId xmlns:p14="http://schemas.microsoft.com/office/powerpoint/2010/main" val="149791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Cryptojacking</a:t>
            </a:r>
            <a:endParaRPr lang="ar-JO" dirty="0"/>
          </a:p>
        </p:txBody>
      </p:sp>
      <p:sp>
        <p:nvSpPr>
          <p:cNvPr id="3" name="Content Placeholder 2"/>
          <p:cNvSpPr>
            <a:spLocks noGrp="1"/>
          </p:cNvSpPr>
          <p:nvPr>
            <p:ph idx="1"/>
          </p:nvPr>
        </p:nvSpPr>
        <p:spPr/>
        <p:txBody>
          <a:bodyPr>
            <a:normAutofit fontScale="92500" lnSpcReduction="10000"/>
          </a:bodyPr>
          <a:lstStyle/>
          <a:p>
            <a:pPr marL="342900" indent="-342900" algn="just">
              <a:lnSpc>
                <a:spcPct val="150000"/>
              </a:lnSpc>
              <a:spcBef>
                <a:spcPts val="1200"/>
              </a:spcBef>
              <a:spcAft>
                <a:spcPts val="200"/>
              </a:spcAft>
              <a:buClr>
                <a:schemeClr val="accent1"/>
              </a:buClr>
              <a:buSzPct val="100000"/>
            </a:pPr>
            <a:r>
              <a:rPr lang="en-US" dirty="0">
                <a:solidFill>
                  <a:schemeClr val="tx1">
                    <a:lumMod val="75000"/>
                    <a:lumOff val="25000"/>
                  </a:schemeClr>
                </a:solidFill>
              </a:rPr>
              <a:t>Normally, </a:t>
            </a:r>
            <a:r>
              <a:rPr lang="en-US" dirty="0" err="1" smtClean="0">
                <a:solidFill>
                  <a:schemeClr val="tx1">
                    <a:lumMod val="75000"/>
                    <a:lumOff val="25000"/>
                  </a:schemeClr>
                </a:solidFill>
              </a:rPr>
              <a:t>Blockchain</a:t>
            </a:r>
            <a:r>
              <a:rPr lang="en-US" dirty="0" smtClean="0">
                <a:solidFill>
                  <a:schemeClr val="tx1">
                    <a:lumMod val="75000"/>
                    <a:lumOff val="25000"/>
                  </a:schemeClr>
                </a:solidFill>
              </a:rPr>
              <a:t> </a:t>
            </a:r>
            <a:r>
              <a:rPr lang="en-US" dirty="0">
                <a:solidFill>
                  <a:schemeClr val="tx1">
                    <a:lumMod val="75000"/>
                    <a:lumOff val="25000"/>
                  </a:schemeClr>
                </a:solidFill>
              </a:rPr>
              <a:t>is used to verify the cryptocurrency transactions, and in return, the servers that verify the hashed transactions of cryptocurrency are rewarded with a fraction of Bitcoin. This is known as </a:t>
            </a:r>
            <a:r>
              <a:rPr lang="en-US" b="1" i="1" u="sng" dirty="0">
                <a:solidFill>
                  <a:schemeClr val="tx1">
                    <a:lumMod val="75000"/>
                    <a:lumOff val="25000"/>
                  </a:schemeClr>
                </a:solidFill>
              </a:rPr>
              <a:t>mining. </a:t>
            </a:r>
            <a:endParaRPr lang="en-US" b="1" i="1" u="sng" dirty="0" smtClean="0">
              <a:solidFill>
                <a:schemeClr val="tx1">
                  <a:lumMod val="75000"/>
                  <a:lumOff val="25000"/>
                </a:schemeClr>
              </a:solidFill>
            </a:endParaRPr>
          </a:p>
          <a:p>
            <a:pPr marL="342900" indent="-342900" algn="just">
              <a:lnSpc>
                <a:spcPct val="150000"/>
              </a:lnSpc>
              <a:spcBef>
                <a:spcPts val="1200"/>
              </a:spcBef>
              <a:spcAft>
                <a:spcPts val="200"/>
              </a:spcAft>
              <a:buClr>
                <a:schemeClr val="accent1"/>
              </a:buClr>
              <a:buSzPct val="100000"/>
            </a:pPr>
            <a:r>
              <a:rPr lang="en-US" dirty="0" smtClean="0">
                <a:solidFill>
                  <a:schemeClr val="tx1">
                    <a:lumMod val="75000"/>
                    <a:lumOff val="25000"/>
                  </a:schemeClr>
                </a:solidFill>
              </a:rPr>
              <a:t>The </a:t>
            </a:r>
            <a:r>
              <a:rPr lang="en-US" dirty="0">
                <a:solidFill>
                  <a:schemeClr val="tx1">
                    <a:lumMod val="75000"/>
                    <a:lumOff val="25000"/>
                  </a:schemeClr>
                </a:solidFill>
              </a:rPr>
              <a:t>cryptocurrency mining requires huge processing power to verify the complex hashed codes. So, hackers started using the computing power of the legitimate users in their names.</a:t>
            </a:r>
          </a:p>
          <a:p>
            <a:endParaRPr lang="ar-JO" dirty="0"/>
          </a:p>
        </p:txBody>
      </p:sp>
    </p:spTree>
    <p:extLst>
      <p:ext uri="{BB962C8B-B14F-4D97-AF65-F5344CB8AC3E}">
        <p14:creationId xmlns:p14="http://schemas.microsoft.com/office/powerpoint/2010/main" val="4093477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a:t>Petya Cyberattack</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p:txBody>
          <a:bodyPr>
            <a:normAutofit fontScale="92500" lnSpcReduction="10000"/>
          </a:bodyPr>
          <a:lstStyle/>
          <a:p>
            <a:pPr algn="just">
              <a:lnSpc>
                <a:spcPct val="140000"/>
              </a:lnSpc>
              <a:buFont typeface="Arial" panose="020B0604020202020204" pitchFamily="34" charset="0"/>
              <a:buChar char="•"/>
            </a:pPr>
            <a:r>
              <a:rPr lang="en-US" dirty="0"/>
              <a:t>Petya cyberattack was unleashed in the computer world on May 27, 2017, to target the main businesses such as </a:t>
            </a:r>
            <a:r>
              <a:rPr lang="en-US" b="1" u="sng" dirty="0"/>
              <a:t>power grids</a:t>
            </a:r>
            <a:r>
              <a:rPr lang="en-US" dirty="0"/>
              <a:t>, </a:t>
            </a:r>
            <a:r>
              <a:rPr lang="en-US" b="1" u="sng" dirty="0"/>
              <a:t>gas stations</a:t>
            </a:r>
            <a:r>
              <a:rPr lang="en-US" dirty="0"/>
              <a:t>, </a:t>
            </a:r>
            <a:r>
              <a:rPr lang="en-US" b="1" u="sng" dirty="0"/>
              <a:t>energy production companies</a:t>
            </a:r>
            <a:r>
              <a:rPr lang="en-US" dirty="0"/>
              <a:t>, </a:t>
            </a:r>
            <a:r>
              <a:rPr lang="en-US" b="1" u="sng" dirty="0"/>
              <a:t>banks</a:t>
            </a:r>
            <a:r>
              <a:rPr lang="en-US" dirty="0"/>
              <a:t>, </a:t>
            </a:r>
            <a:r>
              <a:rPr lang="en-US" b="1" u="sng" dirty="0"/>
              <a:t>airports</a:t>
            </a:r>
            <a:r>
              <a:rPr lang="en-US" dirty="0"/>
              <a:t>, </a:t>
            </a:r>
            <a:r>
              <a:rPr lang="en-US" b="1" u="sng" dirty="0"/>
              <a:t>bus stations</a:t>
            </a:r>
            <a:r>
              <a:rPr lang="en-US" dirty="0"/>
              <a:t>, and other communication-based systems.</a:t>
            </a:r>
          </a:p>
          <a:p>
            <a:pPr algn="just">
              <a:lnSpc>
                <a:spcPct val="140000"/>
              </a:lnSpc>
              <a:buFont typeface="Arial" panose="020B0604020202020204" pitchFamily="34" charset="0"/>
              <a:buChar char="•"/>
            </a:pPr>
            <a:endParaRPr lang="en-US" sz="1400" dirty="0"/>
          </a:p>
          <a:p>
            <a:pPr algn="just">
              <a:lnSpc>
                <a:spcPct val="140000"/>
              </a:lnSpc>
              <a:buFont typeface="Arial" panose="020B0604020202020204" pitchFamily="34" charset="0"/>
              <a:buChar char="•"/>
            </a:pPr>
            <a:r>
              <a:rPr lang="en-US" dirty="0"/>
              <a:t>It is important to note that the WannaCry ransomware attack also used the </a:t>
            </a:r>
            <a:r>
              <a:rPr lang="en-US" b="1" u="sng" dirty="0" err="1">
                <a:solidFill>
                  <a:srgbClr val="FF0000"/>
                </a:solidFill>
                <a:effectLst>
                  <a:outerShdw blurRad="38100" dist="38100" dir="2700000" algn="tl">
                    <a:srgbClr val="000000">
                      <a:alpha val="43137"/>
                    </a:srgbClr>
                  </a:outerShdw>
                </a:effectLst>
              </a:rPr>
              <a:t>EternalBlue</a:t>
            </a:r>
            <a:r>
              <a:rPr lang="en-US" b="1" u="sng" dirty="0">
                <a:solidFill>
                  <a:srgbClr val="FF0000"/>
                </a:solidFill>
                <a:effectLst>
                  <a:outerShdw blurRad="38100" dist="38100" dir="2700000" algn="tl">
                    <a:srgbClr val="000000">
                      <a:alpha val="43137"/>
                    </a:srgbClr>
                  </a:outerShdw>
                </a:effectLst>
              </a:rPr>
              <a:t> vulnerability </a:t>
            </a:r>
            <a:r>
              <a:rPr lang="en-US" dirty="0"/>
              <a:t>in the Windows-based computers to establish full access to the computers.</a:t>
            </a:r>
          </a:p>
          <a:p>
            <a:pPr marL="0" indent="0" algn="just">
              <a:lnSpc>
                <a:spcPct val="140000"/>
              </a:lnSpc>
              <a:buNone/>
            </a:pPr>
            <a:endParaRPr lang="en-US" sz="1700" dirty="0"/>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60</a:t>
            </a:fld>
            <a:endParaRPr lang="en-US"/>
          </a:p>
        </p:txBody>
      </p:sp>
    </p:spTree>
    <p:extLst>
      <p:ext uri="{BB962C8B-B14F-4D97-AF65-F5344CB8AC3E}">
        <p14:creationId xmlns:p14="http://schemas.microsoft.com/office/powerpoint/2010/main" val="3472443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Petya</a:t>
            </a:r>
            <a:r>
              <a:rPr lang="en-US" b="1" dirty="0"/>
              <a:t> Cyberattack</a:t>
            </a:r>
            <a:endParaRPr lang="ar-JO" dirty="0"/>
          </a:p>
        </p:txBody>
      </p:sp>
      <p:sp>
        <p:nvSpPr>
          <p:cNvPr id="3" name="Content Placeholder 2"/>
          <p:cNvSpPr>
            <a:spLocks noGrp="1"/>
          </p:cNvSpPr>
          <p:nvPr>
            <p:ph idx="1"/>
          </p:nvPr>
        </p:nvSpPr>
        <p:spPr>
          <a:xfrm>
            <a:off x="838200" y="1825625"/>
            <a:ext cx="10515600" cy="4922016"/>
          </a:xfrm>
        </p:spPr>
        <p:txBody>
          <a:bodyPr/>
          <a:lstStyle/>
          <a:p>
            <a:r>
              <a:rPr lang="en-US" dirty="0"/>
              <a:t>The </a:t>
            </a:r>
            <a:r>
              <a:rPr lang="en-US" dirty="0" err="1"/>
              <a:t>Petya</a:t>
            </a:r>
            <a:r>
              <a:rPr lang="en-US" dirty="0"/>
              <a:t> malware would use a payload, which would infect the </a:t>
            </a:r>
            <a:r>
              <a:rPr lang="en-US" b="1" u="sng" dirty="0"/>
              <a:t>Master Boot Record (MBR) </a:t>
            </a:r>
            <a:r>
              <a:rPr lang="en-US" dirty="0"/>
              <a:t>of a computer. </a:t>
            </a:r>
            <a:endParaRPr lang="en-US" dirty="0" smtClean="0"/>
          </a:p>
          <a:p>
            <a:endParaRPr lang="en-US" dirty="0" smtClean="0"/>
          </a:p>
          <a:p>
            <a:r>
              <a:rPr lang="en-US" dirty="0" smtClean="0"/>
              <a:t>Then</a:t>
            </a:r>
            <a:r>
              <a:rPr lang="en-US" dirty="0"/>
              <a:t>, it would modify the </a:t>
            </a:r>
            <a:r>
              <a:rPr lang="en-US" b="1" u="sng" dirty="0"/>
              <a:t>Windows Boot Loader </a:t>
            </a:r>
            <a:r>
              <a:rPr lang="en-US" dirty="0"/>
              <a:t>by overwriting it. </a:t>
            </a:r>
            <a:endParaRPr lang="en-US" dirty="0" smtClean="0"/>
          </a:p>
          <a:p>
            <a:endParaRPr lang="en-US" dirty="0"/>
          </a:p>
          <a:p>
            <a:r>
              <a:rPr lang="en-US" dirty="0" smtClean="0"/>
              <a:t>And </a:t>
            </a:r>
            <a:r>
              <a:rPr lang="en-US" dirty="0"/>
              <a:t>at the third step, </a:t>
            </a:r>
            <a:r>
              <a:rPr lang="en-US" b="1" u="sng" dirty="0"/>
              <a:t>the malicious code would force the system to restart</a:t>
            </a:r>
            <a:r>
              <a:rPr lang="en-US" dirty="0"/>
              <a:t>. </a:t>
            </a:r>
            <a:endParaRPr lang="en-US" dirty="0" smtClean="0"/>
          </a:p>
          <a:p>
            <a:endParaRPr lang="en-US" dirty="0" smtClean="0"/>
          </a:p>
          <a:p>
            <a:r>
              <a:rPr lang="en-US" dirty="0" smtClean="0"/>
              <a:t>When </a:t>
            </a:r>
            <a:r>
              <a:rPr lang="en-US" dirty="0"/>
              <a:t>the system restarts, </a:t>
            </a:r>
            <a:r>
              <a:rPr lang="en-US" b="1" u="sng" dirty="0"/>
              <a:t>the data files are encrypted and damaged while restarting the system</a:t>
            </a:r>
            <a:r>
              <a:rPr lang="en-US" dirty="0"/>
              <a:t>.</a:t>
            </a:r>
          </a:p>
          <a:p>
            <a:endParaRPr lang="ar-JO" dirty="0"/>
          </a:p>
        </p:txBody>
      </p:sp>
    </p:spTree>
    <p:extLst>
      <p:ext uri="{BB962C8B-B14F-4D97-AF65-F5344CB8AC3E}">
        <p14:creationId xmlns:p14="http://schemas.microsoft.com/office/powerpoint/2010/main" val="1413413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a:t>US Election Manipulation</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p:txBody>
          <a:bodyPr>
            <a:normAutofit fontScale="92500" lnSpcReduction="20000"/>
          </a:bodyPr>
          <a:lstStyle/>
          <a:p>
            <a:pPr algn="just">
              <a:lnSpc>
                <a:spcPct val="140000"/>
              </a:lnSpc>
              <a:buFont typeface="Arial" panose="020B0604020202020204" pitchFamily="34" charset="0"/>
              <a:buChar char="•"/>
            </a:pPr>
            <a:r>
              <a:rPr lang="en-US" dirty="0"/>
              <a:t>Many media channels reported that the </a:t>
            </a:r>
            <a:r>
              <a:rPr lang="en-US" b="1" u="sng" dirty="0">
                <a:solidFill>
                  <a:srgbClr val="FF0000"/>
                </a:solidFill>
              </a:rPr>
              <a:t>Russian hackers manipulated</a:t>
            </a:r>
            <a:r>
              <a:rPr lang="en-US" dirty="0"/>
              <a:t> the elections in more than 39 states before the voting started</a:t>
            </a:r>
            <a:r>
              <a:rPr lang="en-US" dirty="0" smtClean="0"/>
              <a:t>.</a:t>
            </a:r>
          </a:p>
          <a:p>
            <a:pPr algn="just">
              <a:lnSpc>
                <a:spcPct val="140000"/>
              </a:lnSpc>
              <a:buFont typeface="Arial" panose="020B0604020202020204" pitchFamily="34" charset="0"/>
              <a:buChar char="•"/>
            </a:pPr>
            <a:r>
              <a:rPr lang="en-US" dirty="0" smtClean="0"/>
              <a:t> </a:t>
            </a:r>
            <a:r>
              <a:rPr lang="en-US" dirty="0"/>
              <a:t>The Russian hackers </a:t>
            </a:r>
            <a:r>
              <a:rPr lang="en-US" b="1" u="sng" dirty="0">
                <a:solidFill>
                  <a:srgbClr val="FF0000"/>
                </a:solidFill>
              </a:rPr>
              <a:t>exploited the faults and vulnerabilities</a:t>
            </a:r>
            <a:r>
              <a:rPr lang="en-US" dirty="0"/>
              <a:t> of the US election system to alter the voter data and influence the voters about whom to vote</a:t>
            </a:r>
            <a:r>
              <a:rPr lang="en-US" dirty="0" smtClean="0"/>
              <a:t>.</a:t>
            </a:r>
          </a:p>
          <a:p>
            <a:pPr algn="just">
              <a:lnSpc>
                <a:spcPct val="140000"/>
              </a:lnSpc>
              <a:buFont typeface="Arial" panose="020B0604020202020204" pitchFamily="34" charset="0"/>
              <a:buChar char="•"/>
            </a:pPr>
            <a:r>
              <a:rPr lang="en-US" dirty="0" smtClean="0"/>
              <a:t> </a:t>
            </a:r>
            <a:r>
              <a:rPr lang="en-US" dirty="0"/>
              <a:t>It was also noticed that a </a:t>
            </a:r>
            <a:r>
              <a:rPr lang="en-US" b="1" u="sng" dirty="0">
                <a:solidFill>
                  <a:srgbClr val="FF0000"/>
                </a:solidFill>
              </a:rPr>
              <a:t>few hackers tried to delete the voter data </a:t>
            </a:r>
            <a:r>
              <a:rPr lang="en-US" dirty="0"/>
              <a:t>from the US system so that a particular party may be put in the advantageous position.</a:t>
            </a:r>
          </a:p>
          <a:p>
            <a:pPr algn="just">
              <a:lnSpc>
                <a:spcPct val="140000"/>
              </a:lnSpc>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62</a:t>
            </a:fld>
            <a:endParaRPr lang="en-US"/>
          </a:p>
        </p:txBody>
      </p:sp>
    </p:spTree>
    <p:extLst>
      <p:ext uri="{BB962C8B-B14F-4D97-AF65-F5344CB8AC3E}">
        <p14:creationId xmlns:p14="http://schemas.microsoft.com/office/powerpoint/2010/main" val="22008006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 Election Manipulation</a:t>
            </a:r>
            <a:endParaRPr lang="ar-JO" dirty="0"/>
          </a:p>
        </p:txBody>
      </p:sp>
      <p:sp>
        <p:nvSpPr>
          <p:cNvPr id="3" name="Content Placeholder 2"/>
          <p:cNvSpPr>
            <a:spLocks noGrp="1"/>
          </p:cNvSpPr>
          <p:nvPr>
            <p:ph idx="1"/>
          </p:nvPr>
        </p:nvSpPr>
        <p:spPr/>
        <p:txBody>
          <a:bodyPr/>
          <a:lstStyle/>
          <a:p>
            <a:r>
              <a:rPr lang="en-US" dirty="0"/>
              <a:t>The American election system has </a:t>
            </a:r>
            <a:r>
              <a:rPr lang="en-US" dirty="0" smtClean="0"/>
              <a:t>many:</a:t>
            </a:r>
          </a:p>
          <a:p>
            <a:pPr lvl="1"/>
            <a:r>
              <a:rPr lang="en-US" dirty="0" smtClean="0"/>
              <a:t> </a:t>
            </a:r>
            <a:r>
              <a:rPr lang="en-US" dirty="0"/>
              <a:t>online vote register websites, </a:t>
            </a:r>
            <a:endParaRPr lang="en-US" dirty="0" smtClean="0"/>
          </a:p>
          <a:p>
            <a:pPr lvl="1"/>
            <a:r>
              <a:rPr lang="en-US" dirty="0" smtClean="0"/>
              <a:t>software </a:t>
            </a:r>
            <a:r>
              <a:rPr lang="en-US" dirty="0"/>
              <a:t>companies, </a:t>
            </a:r>
            <a:endParaRPr lang="en-US" dirty="0" smtClean="0"/>
          </a:p>
          <a:p>
            <a:pPr lvl="1"/>
            <a:r>
              <a:rPr lang="en-US" dirty="0" smtClean="0"/>
              <a:t>online </a:t>
            </a:r>
            <a:r>
              <a:rPr lang="en-US" dirty="0"/>
              <a:t>sharing of important voting </a:t>
            </a:r>
            <a:r>
              <a:rPr lang="en-US" dirty="0" smtClean="0"/>
              <a:t>information</a:t>
            </a:r>
          </a:p>
          <a:p>
            <a:pPr marL="0" indent="0">
              <a:buNone/>
            </a:pPr>
            <a:r>
              <a:rPr lang="en-US" dirty="0" smtClean="0"/>
              <a:t> </a:t>
            </a:r>
            <a:r>
              <a:rPr lang="en-US" dirty="0"/>
              <a:t>for gathering the party support</a:t>
            </a:r>
            <a:r>
              <a:rPr lang="en-US" dirty="0" smtClean="0"/>
              <a:t>.</a:t>
            </a:r>
          </a:p>
          <a:p>
            <a:endParaRPr lang="en-US" dirty="0"/>
          </a:p>
          <a:p>
            <a:r>
              <a:rPr lang="en-US" dirty="0" smtClean="0"/>
              <a:t> </a:t>
            </a:r>
            <a:r>
              <a:rPr lang="en-US" dirty="0"/>
              <a:t>All these systems were tried to be exploited and used in their favor.</a:t>
            </a:r>
          </a:p>
          <a:p>
            <a:endParaRPr lang="ar-JO" dirty="0"/>
          </a:p>
        </p:txBody>
      </p:sp>
    </p:spTree>
    <p:extLst>
      <p:ext uri="{BB962C8B-B14F-4D97-AF65-F5344CB8AC3E}">
        <p14:creationId xmlns:p14="http://schemas.microsoft.com/office/powerpoint/2010/main" val="3732279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a:t>US Election Manipulation</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a:xfrm>
            <a:off x="838200" y="1261242"/>
            <a:ext cx="10515600" cy="4915722"/>
          </a:xfrm>
        </p:spPr>
        <p:txBody>
          <a:bodyPr>
            <a:noAutofit/>
          </a:bodyPr>
          <a:lstStyle/>
          <a:p>
            <a:pPr algn="just">
              <a:lnSpc>
                <a:spcPct val="140000"/>
              </a:lnSpc>
              <a:buFont typeface="Arial" panose="020B0604020202020204" pitchFamily="34" charset="0"/>
              <a:buChar char="•"/>
            </a:pPr>
            <a:r>
              <a:rPr lang="en-US" sz="2400" dirty="0"/>
              <a:t>Russian hackers hacked the Democratic National Committee (DNC) servers and the personal Gmail account of </a:t>
            </a:r>
            <a:r>
              <a:rPr lang="en-US" sz="2400" dirty="0">
                <a:solidFill>
                  <a:srgbClr val="FF0000"/>
                </a:solidFill>
              </a:rPr>
              <a:t>John Podesta </a:t>
            </a:r>
            <a:r>
              <a:rPr lang="en-US" sz="2400" dirty="0"/>
              <a:t>who was the election campaign head of Hillary Clinton. </a:t>
            </a:r>
            <a:endParaRPr lang="en-US" sz="2400" dirty="0"/>
          </a:p>
          <a:p>
            <a:pPr algn="just">
              <a:lnSpc>
                <a:spcPct val="140000"/>
              </a:lnSpc>
              <a:buFont typeface="Arial" panose="020B0604020202020204" pitchFamily="34" charset="0"/>
              <a:buChar char="•"/>
            </a:pPr>
            <a:r>
              <a:rPr lang="en-US" sz="2400" dirty="0" smtClean="0"/>
              <a:t>The </a:t>
            </a:r>
            <a:r>
              <a:rPr lang="en-US" sz="2400" dirty="0"/>
              <a:t>emails from his personal email accounts were leaked to the WikiLeaks; thus, the issue created a huge controversy in the country over the meddling of Russian hackers and authorities in the US elections. </a:t>
            </a:r>
            <a:endParaRPr lang="en-US" sz="2400" dirty="0" smtClean="0"/>
          </a:p>
          <a:p>
            <a:pPr algn="just">
              <a:lnSpc>
                <a:spcPct val="140000"/>
              </a:lnSpc>
              <a:buFont typeface="Arial" panose="020B0604020202020204" pitchFamily="34" charset="0"/>
              <a:buChar char="•"/>
            </a:pPr>
            <a:r>
              <a:rPr lang="en-US" sz="2400" dirty="0" smtClean="0"/>
              <a:t>The </a:t>
            </a:r>
            <a:r>
              <a:rPr lang="en-US" sz="2400" dirty="0"/>
              <a:t>hacking of the DNC server was done by the Russian military intelligence service (GRU</a:t>
            </a:r>
            <a:r>
              <a:rPr lang="en-US" sz="2400" dirty="0" smtClean="0"/>
              <a:t>).</a:t>
            </a:r>
            <a:endParaRPr lang="en-US" sz="2400" dirty="0"/>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64</a:t>
            </a:fld>
            <a:endParaRPr lang="en-US"/>
          </a:p>
        </p:txBody>
      </p:sp>
    </p:spTree>
    <p:extLst>
      <p:ext uri="{BB962C8B-B14F-4D97-AF65-F5344CB8AC3E}">
        <p14:creationId xmlns:p14="http://schemas.microsoft.com/office/powerpoint/2010/main" val="1532764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 Election Manipulation</a:t>
            </a:r>
            <a:endParaRPr lang="ar-JO" dirty="0"/>
          </a:p>
        </p:txBody>
      </p:sp>
      <p:sp>
        <p:nvSpPr>
          <p:cNvPr id="3" name="Content Placeholder 2"/>
          <p:cNvSpPr>
            <a:spLocks noGrp="1"/>
          </p:cNvSpPr>
          <p:nvPr>
            <p:ph idx="1"/>
          </p:nvPr>
        </p:nvSpPr>
        <p:spPr/>
        <p:txBody>
          <a:bodyPr/>
          <a:lstStyle/>
          <a:p>
            <a:r>
              <a:rPr lang="en-US" dirty="0"/>
              <a:t>Meanwhile, a series of fake news were also spread on the social media from the IDs operating from different parts of the world as well as from Russia. </a:t>
            </a:r>
            <a:endParaRPr lang="en-US" dirty="0" smtClean="0"/>
          </a:p>
          <a:p>
            <a:endParaRPr lang="en-US" dirty="0"/>
          </a:p>
          <a:p>
            <a:r>
              <a:rPr lang="en-US" dirty="0" smtClean="0"/>
              <a:t>There </a:t>
            </a:r>
            <a:r>
              <a:rPr lang="en-US" dirty="0"/>
              <a:t>are many deniers of any involvement of the Russian hackers in this entire process, but there are many recorded incidents and deliberate attempts to manipulate the election or the voters’ minds or records and so on.</a:t>
            </a:r>
          </a:p>
          <a:p>
            <a:endParaRPr lang="ar-JO" dirty="0"/>
          </a:p>
        </p:txBody>
      </p:sp>
    </p:spTree>
    <p:extLst>
      <p:ext uri="{BB962C8B-B14F-4D97-AF65-F5344CB8AC3E}">
        <p14:creationId xmlns:p14="http://schemas.microsoft.com/office/powerpoint/2010/main" val="2302095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a:t>Power Grid Hacking</a:t>
            </a:r>
            <a:endParaRPr lang="en-US" b="1" dirty="0"/>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p:txBody>
          <a:bodyPr>
            <a:normAutofit/>
          </a:bodyPr>
          <a:lstStyle/>
          <a:p>
            <a:pPr algn="just">
              <a:lnSpc>
                <a:spcPct val="140000"/>
              </a:lnSpc>
              <a:buFont typeface="Arial" panose="020B0604020202020204" pitchFamily="34" charset="0"/>
              <a:buChar char="•"/>
            </a:pPr>
            <a:r>
              <a:rPr lang="en-US" dirty="0"/>
              <a:t>T</a:t>
            </a:r>
            <a:r>
              <a:rPr lang="en-US" dirty="0" smtClean="0"/>
              <a:t>he </a:t>
            </a:r>
            <a:r>
              <a:rPr lang="en-US" dirty="0"/>
              <a:t>hackers used the </a:t>
            </a:r>
            <a:r>
              <a:rPr lang="en-US" b="1" u="sng" dirty="0">
                <a:solidFill>
                  <a:srgbClr val="FF0000"/>
                </a:solidFill>
              </a:rPr>
              <a:t>traditional techniques</a:t>
            </a:r>
            <a:r>
              <a:rPr lang="en-US" dirty="0"/>
              <a:t> to get important information about the user accounts and credentials. </a:t>
            </a:r>
            <a:endParaRPr lang="en-US" dirty="0" smtClean="0"/>
          </a:p>
          <a:p>
            <a:pPr lvl="1" algn="just">
              <a:lnSpc>
                <a:spcPct val="140000"/>
              </a:lnSpc>
              <a:buFont typeface="Wingdings" panose="05000000000000000000" pitchFamily="2" charset="2"/>
              <a:buChar char="§"/>
            </a:pPr>
            <a:r>
              <a:rPr lang="en-US" sz="3200" dirty="0" smtClean="0"/>
              <a:t> The </a:t>
            </a:r>
            <a:r>
              <a:rPr lang="en-US" sz="3200" dirty="0"/>
              <a:t>emails, </a:t>
            </a:r>
            <a:endParaRPr lang="en-US" sz="3200" dirty="0" smtClean="0"/>
          </a:p>
          <a:p>
            <a:pPr lvl="1" algn="just">
              <a:lnSpc>
                <a:spcPct val="140000"/>
              </a:lnSpc>
              <a:buFont typeface="Wingdings" panose="05000000000000000000" pitchFamily="2" charset="2"/>
              <a:buChar char="§"/>
            </a:pPr>
            <a:r>
              <a:rPr lang="en-US" sz="3200" dirty="0" smtClean="0"/>
              <a:t>Diverted </a:t>
            </a:r>
            <a:r>
              <a:rPr lang="en-US" sz="3200" dirty="0"/>
              <a:t>websites, </a:t>
            </a:r>
            <a:endParaRPr lang="en-US" sz="3200" dirty="0" smtClean="0"/>
          </a:p>
          <a:p>
            <a:pPr lvl="1" algn="just">
              <a:lnSpc>
                <a:spcPct val="140000"/>
              </a:lnSpc>
              <a:buFont typeface="Wingdings" panose="05000000000000000000" pitchFamily="2" charset="2"/>
              <a:buChar char="§"/>
            </a:pPr>
            <a:r>
              <a:rPr lang="en-US" sz="3200" dirty="0" smtClean="0"/>
              <a:t>Other kinds </a:t>
            </a:r>
            <a:r>
              <a:rPr lang="en-US" sz="3200" dirty="0"/>
              <a:t>of phishing techniques to collect the critical information about the power accounts</a:t>
            </a:r>
            <a:r>
              <a:rPr lang="en-US" sz="3200" dirty="0" smtClean="0"/>
              <a:t>.</a:t>
            </a:r>
            <a:endParaRPr lang="en-US" sz="3200" dirty="0"/>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66</a:t>
            </a:fld>
            <a:endParaRPr lang="en-US"/>
          </a:p>
        </p:txBody>
      </p:sp>
    </p:spTree>
    <p:extLst>
      <p:ext uri="{BB962C8B-B14F-4D97-AF65-F5344CB8AC3E}">
        <p14:creationId xmlns:p14="http://schemas.microsoft.com/office/powerpoint/2010/main" val="2513301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Power Grid Hacking</a:t>
            </a:r>
            <a:endParaRPr lang="ar-JO" dirty="0"/>
          </a:p>
        </p:txBody>
      </p:sp>
      <p:sp>
        <p:nvSpPr>
          <p:cNvPr id="3" name="Content Placeholder 2"/>
          <p:cNvSpPr>
            <a:spLocks noGrp="1"/>
          </p:cNvSpPr>
          <p:nvPr>
            <p:ph idx="1"/>
          </p:nvPr>
        </p:nvSpPr>
        <p:spPr>
          <a:xfrm>
            <a:off x="838200" y="1397876"/>
            <a:ext cx="10515600" cy="5223641"/>
          </a:xfrm>
        </p:spPr>
        <p:txBody>
          <a:bodyPr>
            <a:normAutofit/>
          </a:bodyPr>
          <a:lstStyle/>
          <a:p>
            <a:pPr algn="just">
              <a:lnSpc>
                <a:spcPct val="140000"/>
              </a:lnSpc>
            </a:pPr>
            <a:r>
              <a:rPr lang="en-US" dirty="0"/>
              <a:t>According to the investigation report, the hackers used “</a:t>
            </a:r>
            <a:r>
              <a:rPr lang="en-US" b="1" u="sng" dirty="0" err="1">
                <a:solidFill>
                  <a:srgbClr val="FF0000"/>
                </a:solidFill>
              </a:rPr>
              <a:t>spearphishing</a:t>
            </a:r>
            <a:r>
              <a:rPr lang="en-US" dirty="0"/>
              <a:t>” technique to get information about the users. </a:t>
            </a:r>
            <a:endParaRPr lang="en-US" dirty="0" smtClean="0"/>
          </a:p>
          <a:p>
            <a:pPr algn="just">
              <a:lnSpc>
                <a:spcPct val="140000"/>
              </a:lnSpc>
            </a:pPr>
            <a:r>
              <a:rPr lang="en-US" dirty="0" smtClean="0"/>
              <a:t>They </a:t>
            </a:r>
            <a:r>
              <a:rPr lang="en-US" dirty="0"/>
              <a:t>send emails to the users in the power companies from the accounts that the user has already interacted with. </a:t>
            </a:r>
            <a:endParaRPr lang="en-US" dirty="0" smtClean="0"/>
          </a:p>
          <a:p>
            <a:pPr algn="just">
              <a:lnSpc>
                <a:spcPct val="140000"/>
              </a:lnSpc>
            </a:pPr>
            <a:r>
              <a:rPr lang="en-US" dirty="0" smtClean="0"/>
              <a:t>Once </a:t>
            </a:r>
            <a:r>
              <a:rPr lang="en-US" dirty="0"/>
              <a:t>the user opens the email and clicks on the attachment, the malicious code starts running on the machine to collect confidential/personal information</a:t>
            </a:r>
            <a:r>
              <a:rPr lang="en-US" dirty="0" smtClean="0"/>
              <a:t>.</a:t>
            </a:r>
            <a:endParaRPr lang="en-US" dirty="0"/>
          </a:p>
        </p:txBody>
      </p:sp>
    </p:spTree>
    <p:extLst>
      <p:ext uri="{BB962C8B-B14F-4D97-AF65-F5344CB8AC3E}">
        <p14:creationId xmlns:p14="http://schemas.microsoft.com/office/powerpoint/2010/main" val="4209340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Power Grid Hacking</a:t>
            </a:r>
            <a:endParaRPr lang="ar-JO" dirty="0"/>
          </a:p>
        </p:txBody>
      </p:sp>
      <p:sp>
        <p:nvSpPr>
          <p:cNvPr id="3" name="Content Placeholder 2"/>
          <p:cNvSpPr>
            <a:spLocks noGrp="1"/>
          </p:cNvSpPr>
          <p:nvPr>
            <p:ph idx="1"/>
          </p:nvPr>
        </p:nvSpPr>
        <p:spPr/>
        <p:txBody>
          <a:bodyPr>
            <a:normAutofit/>
          </a:bodyPr>
          <a:lstStyle/>
          <a:p>
            <a:r>
              <a:rPr lang="en-US" sz="4000" dirty="0"/>
              <a:t>Similarly, another technique known as “</a:t>
            </a:r>
            <a:r>
              <a:rPr lang="en-US" sz="4000" b="1" u="sng" dirty="0" err="1">
                <a:solidFill>
                  <a:srgbClr val="FF0000"/>
                </a:solidFill>
              </a:rPr>
              <a:t>waterholing</a:t>
            </a:r>
            <a:r>
              <a:rPr lang="en-US" sz="4000" dirty="0"/>
              <a:t>” was also used for getting the critical information. </a:t>
            </a:r>
            <a:endParaRPr lang="en-US" sz="4000" dirty="0" smtClean="0"/>
          </a:p>
          <a:p>
            <a:r>
              <a:rPr lang="en-US" sz="4000" dirty="0" smtClean="0"/>
              <a:t>The </a:t>
            </a:r>
            <a:r>
              <a:rPr lang="en-US" sz="4000" dirty="0"/>
              <a:t>websites that the users in the energy sector visit were altered in the way that they looked similar to the genuine websites. </a:t>
            </a:r>
            <a:endParaRPr lang="en-US" sz="4000" dirty="0" smtClean="0"/>
          </a:p>
          <a:p>
            <a:r>
              <a:rPr lang="en-US" sz="4000" dirty="0" smtClean="0"/>
              <a:t>Thus</a:t>
            </a:r>
            <a:r>
              <a:rPr lang="en-US" sz="4000" dirty="0"/>
              <a:t>, the confidential </a:t>
            </a:r>
            <a:r>
              <a:rPr lang="en-US" sz="4000" dirty="0" smtClean="0"/>
              <a:t>information </a:t>
            </a:r>
            <a:r>
              <a:rPr lang="en-US" sz="4000" dirty="0"/>
              <a:t>was collected</a:t>
            </a:r>
            <a:r>
              <a:rPr lang="en-US" sz="4000" dirty="0" smtClean="0"/>
              <a:t>.</a:t>
            </a:r>
            <a:endParaRPr lang="ar-JO" sz="4000" dirty="0"/>
          </a:p>
        </p:txBody>
      </p:sp>
    </p:spTree>
    <p:extLst>
      <p:ext uri="{BB962C8B-B14F-4D97-AF65-F5344CB8AC3E}">
        <p14:creationId xmlns:p14="http://schemas.microsoft.com/office/powerpoint/2010/main" val="1382622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a:t>Power Grid Hacking</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a:xfrm>
            <a:off x="838200" y="1429407"/>
            <a:ext cx="10515600" cy="5292068"/>
          </a:xfrm>
        </p:spPr>
        <p:txBody>
          <a:bodyPr>
            <a:noAutofit/>
          </a:bodyPr>
          <a:lstStyle/>
          <a:p>
            <a:pPr marL="0" indent="0" algn="just">
              <a:lnSpc>
                <a:spcPct val="140000"/>
              </a:lnSpc>
              <a:buNone/>
            </a:pPr>
            <a:r>
              <a:rPr lang="en-US" dirty="0"/>
              <a:t>Hacker attacks can have </a:t>
            </a:r>
            <a:r>
              <a:rPr lang="en-US" b="1" u="sng" dirty="0"/>
              <a:t>serious impacts </a:t>
            </a:r>
            <a:r>
              <a:rPr lang="en-US" dirty="0"/>
              <a:t>on the country, including:</a:t>
            </a:r>
          </a:p>
          <a:p>
            <a:pPr lvl="1" algn="just">
              <a:lnSpc>
                <a:spcPct val="140000"/>
              </a:lnSpc>
            </a:pPr>
            <a:r>
              <a:rPr lang="en-US" dirty="0" smtClean="0"/>
              <a:t> </a:t>
            </a:r>
            <a:r>
              <a:rPr lang="en-US" sz="3600" dirty="0"/>
              <a:t>Hackers can target infrastructure such as power grid, power generation, water supply, and aviation.</a:t>
            </a:r>
          </a:p>
          <a:p>
            <a:pPr lvl="1" algn="just">
              <a:lnSpc>
                <a:spcPct val="140000"/>
              </a:lnSpc>
            </a:pPr>
            <a:r>
              <a:rPr lang="en-US" sz="3600" dirty="0"/>
              <a:t> The hacking impact on sewerage can flood the US cities with the sewer water.</a:t>
            </a:r>
          </a:p>
          <a:p>
            <a:pPr lvl="1" algn="just">
              <a:lnSpc>
                <a:spcPct val="140000"/>
              </a:lnSpc>
            </a:pPr>
            <a:r>
              <a:rPr lang="en-US" sz="3600" dirty="0"/>
              <a:t> Utilities such as water, electricity, gas, and transportation can be stopped.</a:t>
            </a:r>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69</a:t>
            </a:fld>
            <a:endParaRPr lang="en-US"/>
          </a:p>
        </p:txBody>
      </p:sp>
    </p:spTree>
    <p:extLst>
      <p:ext uri="{BB962C8B-B14F-4D97-AF65-F5344CB8AC3E}">
        <p14:creationId xmlns:p14="http://schemas.microsoft.com/office/powerpoint/2010/main" val="32405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Cryptojacking</a:t>
            </a:r>
            <a:endParaRPr lang="ar-JO" dirty="0"/>
          </a:p>
        </p:txBody>
      </p:sp>
      <p:sp>
        <p:nvSpPr>
          <p:cNvPr id="3" name="Content Placeholder 2"/>
          <p:cNvSpPr>
            <a:spLocks noGrp="1"/>
          </p:cNvSpPr>
          <p:nvPr>
            <p:ph idx="1"/>
          </p:nvPr>
        </p:nvSpPr>
        <p:spPr/>
        <p:txBody>
          <a:bodyPr>
            <a:normAutofit/>
          </a:bodyPr>
          <a:lstStyle/>
          <a:p>
            <a:r>
              <a:rPr lang="en-US" sz="4000" dirty="0">
                <a:solidFill>
                  <a:schemeClr val="tx1">
                    <a:lumMod val="75000"/>
                    <a:lumOff val="25000"/>
                  </a:schemeClr>
                </a:solidFill>
              </a:rPr>
              <a:t>In this method of hacking, a malware is installed on the servers of the cryptocurrency miners. </a:t>
            </a:r>
            <a:endParaRPr lang="en-US" sz="4000" dirty="0" smtClean="0">
              <a:solidFill>
                <a:schemeClr val="tx1">
                  <a:lumMod val="75000"/>
                  <a:lumOff val="25000"/>
                </a:schemeClr>
              </a:solidFill>
            </a:endParaRPr>
          </a:p>
          <a:p>
            <a:r>
              <a:rPr lang="en-US" sz="4000" dirty="0" smtClean="0">
                <a:solidFill>
                  <a:schemeClr val="tx1">
                    <a:lumMod val="75000"/>
                    <a:lumOff val="25000"/>
                  </a:schemeClr>
                </a:solidFill>
              </a:rPr>
              <a:t>That </a:t>
            </a:r>
            <a:r>
              <a:rPr lang="en-US" sz="4000" dirty="0">
                <a:solidFill>
                  <a:schemeClr val="tx1">
                    <a:lumMod val="75000"/>
                    <a:lumOff val="25000"/>
                  </a:schemeClr>
                </a:solidFill>
              </a:rPr>
              <a:t>software uses the power of the machines in the name of the malicious users. </a:t>
            </a:r>
            <a:endParaRPr lang="en-US" sz="4000" dirty="0" smtClean="0">
              <a:solidFill>
                <a:schemeClr val="tx1">
                  <a:lumMod val="75000"/>
                  <a:lumOff val="25000"/>
                </a:schemeClr>
              </a:solidFill>
            </a:endParaRPr>
          </a:p>
          <a:p>
            <a:r>
              <a:rPr lang="en-US" sz="4000" dirty="0" smtClean="0">
                <a:solidFill>
                  <a:schemeClr val="tx1">
                    <a:lumMod val="75000"/>
                    <a:lumOff val="25000"/>
                  </a:schemeClr>
                </a:solidFill>
              </a:rPr>
              <a:t>Thus</a:t>
            </a:r>
            <a:r>
              <a:rPr lang="en-US" sz="4000" dirty="0">
                <a:solidFill>
                  <a:schemeClr val="tx1">
                    <a:lumMod val="75000"/>
                    <a:lumOff val="25000"/>
                  </a:schemeClr>
                </a:solidFill>
              </a:rPr>
              <a:t>, the reward earned through legitimate verification of transactions goes to the account of the hacker.</a:t>
            </a:r>
          </a:p>
          <a:p>
            <a:endParaRPr lang="ar-JO" sz="4000" dirty="0"/>
          </a:p>
        </p:txBody>
      </p:sp>
    </p:spTree>
    <p:extLst>
      <p:ext uri="{BB962C8B-B14F-4D97-AF65-F5344CB8AC3E}">
        <p14:creationId xmlns:p14="http://schemas.microsoft.com/office/powerpoint/2010/main" val="3396976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a:t>Shadow Network Attack</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a:xfrm>
            <a:off x="329609" y="1418897"/>
            <a:ext cx="10826071" cy="4450197"/>
          </a:xfrm>
        </p:spPr>
        <p:txBody>
          <a:bodyPr>
            <a:noAutofit/>
          </a:bodyPr>
          <a:lstStyle/>
          <a:p>
            <a:pPr algn="just">
              <a:lnSpc>
                <a:spcPct val="140000"/>
              </a:lnSpc>
              <a:buFont typeface="Arial" panose="020B0604020202020204" pitchFamily="34" charset="0"/>
              <a:buChar char="•"/>
            </a:pPr>
            <a:r>
              <a:rPr lang="en-US" dirty="0"/>
              <a:t>The Shadow Network attack is highly sophisticated and powerful </a:t>
            </a:r>
            <a:r>
              <a:rPr lang="en-US" b="1" u="sng" dirty="0"/>
              <a:t>espionage attack </a:t>
            </a:r>
            <a:r>
              <a:rPr lang="en-US" dirty="0"/>
              <a:t>originated from the People’s Republic of China (PRC). </a:t>
            </a:r>
            <a:endParaRPr lang="en-US" dirty="0" smtClean="0"/>
          </a:p>
          <a:p>
            <a:pPr algn="just">
              <a:lnSpc>
                <a:spcPct val="140000"/>
              </a:lnSpc>
              <a:buFont typeface="Arial" panose="020B0604020202020204" pitchFamily="34" charset="0"/>
              <a:buChar char="•"/>
            </a:pPr>
            <a:endParaRPr lang="en-US" dirty="0"/>
          </a:p>
          <a:p>
            <a:pPr algn="just">
              <a:lnSpc>
                <a:spcPct val="140000"/>
              </a:lnSpc>
              <a:buFont typeface="Arial" panose="020B0604020202020204" pitchFamily="34" charset="0"/>
              <a:buChar char="•"/>
            </a:pPr>
            <a:r>
              <a:rPr lang="en-US" dirty="0"/>
              <a:t>It was a huge and comprehensive attack to spy on the Indian government’s secret information and Dalai Lama’s activities. </a:t>
            </a:r>
            <a:endParaRPr lang="en-US" dirty="0" smtClean="0"/>
          </a:p>
          <a:p>
            <a:pPr algn="just">
              <a:lnSpc>
                <a:spcPct val="140000"/>
              </a:lnSpc>
              <a:buFont typeface="Arial" panose="020B0604020202020204" pitchFamily="34" charset="0"/>
              <a:buChar char="•"/>
            </a:pPr>
            <a:endParaRPr lang="en-US" dirty="0"/>
          </a:p>
          <a:p>
            <a:pPr algn="just">
              <a:lnSpc>
                <a:spcPct val="140000"/>
              </a:lnSpc>
              <a:buFont typeface="Arial" panose="020B0604020202020204" pitchFamily="34" charset="0"/>
              <a:buChar char="•"/>
            </a:pPr>
            <a:r>
              <a:rPr lang="en-US" dirty="0" smtClean="0"/>
              <a:t>The </a:t>
            </a:r>
            <a:r>
              <a:rPr lang="en-US" dirty="0"/>
              <a:t>attack was so highly coordinated and sophisticated that it was very difficult to break initially</a:t>
            </a:r>
            <a:r>
              <a:rPr lang="en-US" dirty="0" smtClean="0"/>
              <a:t>.</a:t>
            </a:r>
            <a:endParaRPr lang="en-US" dirty="0"/>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70</a:t>
            </a:fld>
            <a:endParaRPr lang="en-US"/>
          </a:p>
        </p:txBody>
      </p:sp>
    </p:spTree>
    <p:extLst>
      <p:ext uri="{BB962C8B-B14F-4D97-AF65-F5344CB8AC3E}">
        <p14:creationId xmlns:p14="http://schemas.microsoft.com/office/powerpoint/2010/main" val="1779638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Shadow Network Attack</a:t>
            </a:r>
            <a:endParaRPr lang="ar-JO" dirty="0"/>
          </a:p>
        </p:txBody>
      </p:sp>
      <p:sp>
        <p:nvSpPr>
          <p:cNvPr id="3" name="Content Placeholder 2"/>
          <p:cNvSpPr>
            <a:spLocks noGrp="1"/>
          </p:cNvSpPr>
          <p:nvPr>
            <p:ph idx="1"/>
          </p:nvPr>
        </p:nvSpPr>
        <p:spPr/>
        <p:txBody>
          <a:bodyPr>
            <a:normAutofit/>
          </a:bodyPr>
          <a:lstStyle/>
          <a:p>
            <a:pPr lvl="0" algn="just">
              <a:lnSpc>
                <a:spcPct val="140000"/>
              </a:lnSpc>
            </a:pPr>
            <a:r>
              <a:rPr lang="en-US" sz="3600" dirty="0">
                <a:solidFill>
                  <a:prstClr val="black"/>
                </a:solidFill>
              </a:rPr>
              <a:t>The main target of this espionage attack was to get access to the classified information, emails, and documents related to the office of Dalai Lama, Indian government, government’s computer networks, and security-related organizations.</a:t>
            </a:r>
          </a:p>
          <a:p>
            <a:endParaRPr lang="ar-JO" sz="4000" dirty="0"/>
          </a:p>
        </p:txBody>
      </p:sp>
    </p:spTree>
    <p:extLst>
      <p:ext uri="{BB962C8B-B14F-4D97-AF65-F5344CB8AC3E}">
        <p14:creationId xmlns:p14="http://schemas.microsoft.com/office/powerpoint/2010/main" val="23431842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a:t>Shadow Network Attack</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a:xfrm>
            <a:off x="329609" y="1250731"/>
            <a:ext cx="10826071" cy="5339255"/>
          </a:xfrm>
        </p:spPr>
        <p:txBody>
          <a:bodyPr>
            <a:normAutofit/>
          </a:bodyPr>
          <a:lstStyle/>
          <a:p>
            <a:pPr algn="just">
              <a:lnSpc>
                <a:spcPct val="140000"/>
              </a:lnSpc>
              <a:buFont typeface="Arial" panose="020B0604020202020204" pitchFamily="34" charset="0"/>
              <a:buChar char="•"/>
            </a:pPr>
            <a:r>
              <a:rPr lang="en-US" sz="2400" dirty="0"/>
              <a:t>The Shadow Network attack exploited the </a:t>
            </a:r>
            <a:r>
              <a:rPr lang="en-US" sz="2400" b="1" u="sng" dirty="0"/>
              <a:t>Internet and social media services </a:t>
            </a:r>
            <a:r>
              <a:rPr lang="en-US" sz="2400" dirty="0"/>
              <a:t>extensively to spy on the different organizations and office locations simultaneously</a:t>
            </a:r>
            <a:r>
              <a:rPr lang="en-US" sz="2400" dirty="0" smtClean="0"/>
              <a:t>.</a:t>
            </a:r>
          </a:p>
          <a:p>
            <a:pPr algn="just">
              <a:lnSpc>
                <a:spcPct val="140000"/>
              </a:lnSpc>
              <a:buFont typeface="Arial" panose="020B0604020202020204" pitchFamily="34" charset="0"/>
              <a:buChar char="•"/>
            </a:pPr>
            <a:endParaRPr lang="en-US" sz="2400" dirty="0" smtClean="0"/>
          </a:p>
          <a:p>
            <a:pPr algn="just">
              <a:lnSpc>
                <a:spcPct val="140000"/>
              </a:lnSpc>
              <a:buFont typeface="Arial" panose="020B0604020202020204" pitchFamily="34" charset="0"/>
              <a:buChar char="•"/>
            </a:pPr>
            <a:r>
              <a:rPr lang="en-US" sz="2400" dirty="0" smtClean="0"/>
              <a:t> </a:t>
            </a:r>
            <a:r>
              <a:rPr lang="en-US" sz="2400" dirty="0"/>
              <a:t>The major cloud-based and social services that were exploited included Yahoo Mail, Twitter, Blogspot, Baidu, Google Groups, and others. </a:t>
            </a:r>
            <a:endParaRPr lang="en-US" sz="2400" dirty="0" smtClean="0"/>
          </a:p>
          <a:p>
            <a:pPr algn="just">
              <a:lnSpc>
                <a:spcPct val="140000"/>
              </a:lnSpc>
              <a:buFont typeface="Arial" panose="020B0604020202020204" pitchFamily="34" charset="0"/>
              <a:buChar char="•"/>
            </a:pPr>
            <a:endParaRPr lang="en-US" sz="2400" dirty="0" smtClean="0"/>
          </a:p>
          <a:p>
            <a:pPr algn="just">
              <a:lnSpc>
                <a:spcPct val="140000"/>
              </a:lnSpc>
              <a:buFont typeface="Arial" panose="020B0604020202020204" pitchFamily="34" charset="0"/>
              <a:buChar char="•"/>
            </a:pPr>
            <a:r>
              <a:rPr lang="en-US" sz="2400" dirty="0" smtClean="0"/>
              <a:t>These </a:t>
            </a:r>
            <a:r>
              <a:rPr lang="en-US" sz="2400" dirty="0"/>
              <a:t>websites were used to host malicious code (malware). When these websites were used, the malware infected the computers and started spying on the communication and data on the computers and local networks.</a:t>
            </a:r>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72</a:t>
            </a:fld>
            <a:endParaRPr lang="en-US"/>
          </a:p>
        </p:txBody>
      </p:sp>
    </p:spTree>
    <p:extLst>
      <p:ext uri="{BB962C8B-B14F-4D97-AF65-F5344CB8AC3E}">
        <p14:creationId xmlns:p14="http://schemas.microsoft.com/office/powerpoint/2010/main" val="2447153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sz="6000" b="1" dirty="0"/>
              <a:t>GitHub DDoS Attack 2018</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a:xfrm>
            <a:off x="329609" y="1292771"/>
            <a:ext cx="10826071" cy="5328745"/>
          </a:xfrm>
        </p:spPr>
        <p:txBody>
          <a:bodyPr>
            <a:normAutofit fontScale="92500" lnSpcReduction="10000"/>
          </a:bodyPr>
          <a:lstStyle/>
          <a:p>
            <a:pPr algn="just">
              <a:lnSpc>
                <a:spcPct val="140000"/>
              </a:lnSpc>
              <a:buFont typeface="Arial" panose="020B0604020202020204" pitchFamily="34" charset="0"/>
              <a:buChar char="•"/>
            </a:pPr>
            <a:r>
              <a:rPr lang="en-US" sz="2400" dirty="0"/>
              <a:t>The GitHub DDoS attack that brought the entire service of the GitHub to standstill was the most powerful and </a:t>
            </a:r>
            <a:r>
              <a:rPr lang="en-US" sz="2400" b="1" u="sng" dirty="0"/>
              <a:t>lethal DDoS cyberattack </a:t>
            </a:r>
            <a:r>
              <a:rPr lang="en-US" sz="2400" dirty="0"/>
              <a:t>in the </a:t>
            </a:r>
            <a:r>
              <a:rPr lang="en-US" sz="2400" dirty="0" smtClean="0"/>
              <a:t>history </a:t>
            </a:r>
            <a:r>
              <a:rPr lang="en-US" sz="2400" dirty="0"/>
              <a:t>of the cybercrimes.</a:t>
            </a:r>
          </a:p>
          <a:p>
            <a:pPr algn="just">
              <a:lnSpc>
                <a:spcPct val="140000"/>
              </a:lnSpc>
              <a:buFont typeface="Arial" panose="020B0604020202020204" pitchFamily="34" charset="0"/>
              <a:buChar char="•"/>
            </a:pPr>
            <a:endParaRPr lang="en-US" sz="2400" dirty="0"/>
          </a:p>
          <a:p>
            <a:pPr lvl="1" algn="just">
              <a:lnSpc>
                <a:spcPct val="140000"/>
              </a:lnSpc>
            </a:pPr>
            <a:r>
              <a:rPr lang="en-US" sz="2200" dirty="0"/>
              <a:t>The DDoS attacks are normally carried out to disrupt the services</a:t>
            </a:r>
            <a:r>
              <a:rPr lang="en-US" sz="2200" dirty="0" smtClean="0"/>
              <a:t>.</a:t>
            </a:r>
          </a:p>
          <a:p>
            <a:pPr lvl="1" algn="just">
              <a:lnSpc>
                <a:spcPct val="140000"/>
              </a:lnSpc>
            </a:pPr>
            <a:r>
              <a:rPr lang="en-US" sz="2200" dirty="0" smtClean="0"/>
              <a:t> </a:t>
            </a:r>
            <a:r>
              <a:rPr lang="en-US" sz="2200" dirty="0"/>
              <a:t>Commonly, there is no threat to the data stored on the target servers. </a:t>
            </a:r>
            <a:endParaRPr lang="en-US" sz="2200" dirty="0" smtClean="0"/>
          </a:p>
          <a:p>
            <a:pPr lvl="1" algn="just">
              <a:lnSpc>
                <a:spcPct val="140000"/>
              </a:lnSpc>
            </a:pPr>
            <a:r>
              <a:rPr lang="en-US" sz="2200" dirty="0" smtClean="0"/>
              <a:t>Hence</a:t>
            </a:r>
            <a:r>
              <a:rPr lang="en-US" sz="2200" dirty="0"/>
              <a:t>, the disruption of the online services is restored to the normal operation once the attack is stopped. </a:t>
            </a:r>
            <a:endParaRPr lang="en-US" sz="2200" dirty="0" smtClean="0"/>
          </a:p>
          <a:p>
            <a:pPr lvl="1" algn="just">
              <a:lnSpc>
                <a:spcPct val="140000"/>
              </a:lnSpc>
            </a:pPr>
            <a:r>
              <a:rPr lang="en-US" sz="2200" dirty="0" smtClean="0"/>
              <a:t>But </a:t>
            </a:r>
            <a:r>
              <a:rPr lang="en-US" sz="2200" dirty="0"/>
              <a:t>the service disruption for even a short duration of big service can cost millions of dollars to the company as well as to the users. </a:t>
            </a:r>
            <a:endParaRPr lang="en-US" sz="2200" dirty="0" smtClean="0"/>
          </a:p>
          <a:p>
            <a:pPr lvl="1" algn="just">
              <a:lnSpc>
                <a:spcPct val="140000"/>
              </a:lnSpc>
            </a:pPr>
            <a:r>
              <a:rPr lang="en-US" sz="2200" dirty="0" smtClean="0"/>
              <a:t>Apart </a:t>
            </a:r>
            <a:r>
              <a:rPr lang="en-US" sz="2200" dirty="0"/>
              <a:t>from the financial loss, there could be loss of confidence or reliability of the offered services.</a:t>
            </a:r>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z="1800" smtClean="0"/>
              <a:t>73</a:t>
            </a:fld>
            <a:endParaRPr lang="en-US" sz="1800"/>
          </a:p>
        </p:txBody>
      </p:sp>
    </p:spTree>
    <p:extLst>
      <p:ext uri="{BB962C8B-B14F-4D97-AF65-F5344CB8AC3E}">
        <p14:creationId xmlns:p14="http://schemas.microsoft.com/office/powerpoint/2010/main" val="3227880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DB2-9C4B-F89B-DE51-EF6DB2CD6497}"/>
              </a:ext>
            </a:extLst>
          </p:cNvPr>
          <p:cNvSpPr>
            <a:spLocks noGrp="1"/>
          </p:cNvSpPr>
          <p:nvPr>
            <p:ph type="title"/>
          </p:nvPr>
        </p:nvSpPr>
        <p:spPr/>
        <p:txBody>
          <a:bodyPr/>
          <a:lstStyle/>
          <a:p>
            <a:r>
              <a:rPr lang="en-US" b="1" dirty="0"/>
              <a:t>Under Armor Account Hacking</a:t>
            </a:r>
          </a:p>
        </p:txBody>
      </p:sp>
      <p:sp>
        <p:nvSpPr>
          <p:cNvPr id="3" name="Content Placeholder 2">
            <a:extLst>
              <a:ext uri="{FF2B5EF4-FFF2-40B4-BE49-F238E27FC236}">
                <a16:creationId xmlns:a16="http://schemas.microsoft.com/office/drawing/2014/main" id="{7281B234-7786-624E-403A-54BB00B638D9}"/>
              </a:ext>
            </a:extLst>
          </p:cNvPr>
          <p:cNvSpPr>
            <a:spLocks noGrp="1"/>
          </p:cNvSpPr>
          <p:nvPr>
            <p:ph idx="1"/>
          </p:nvPr>
        </p:nvSpPr>
        <p:spPr>
          <a:xfrm>
            <a:off x="329609" y="1845734"/>
            <a:ext cx="10826071" cy="4510616"/>
          </a:xfrm>
        </p:spPr>
        <p:txBody>
          <a:bodyPr>
            <a:noAutofit/>
          </a:bodyPr>
          <a:lstStyle/>
          <a:p>
            <a:pPr algn="just">
              <a:lnSpc>
                <a:spcPct val="140000"/>
              </a:lnSpc>
              <a:buFont typeface="Arial" panose="020B0604020202020204" pitchFamily="34" charset="0"/>
              <a:buChar char="•"/>
            </a:pPr>
            <a:r>
              <a:rPr lang="en-US" sz="2400" dirty="0"/>
              <a:t>Under </a:t>
            </a:r>
            <a:r>
              <a:rPr lang="en-US" sz="2400" dirty="0" smtClean="0"/>
              <a:t>Armor </a:t>
            </a:r>
            <a:r>
              <a:rPr lang="en-US" sz="2400" dirty="0"/>
              <a:t>is a US-based manufacturer of popular brands of sports equipment, foot-wear, and casual apparels for leisure and sporting events. </a:t>
            </a:r>
            <a:endParaRPr lang="en-US" sz="2400" dirty="0" smtClean="0"/>
          </a:p>
          <a:p>
            <a:pPr algn="just">
              <a:lnSpc>
                <a:spcPct val="140000"/>
              </a:lnSpc>
              <a:buFont typeface="Arial" panose="020B0604020202020204" pitchFamily="34" charset="0"/>
              <a:buChar char="•"/>
            </a:pPr>
            <a:endParaRPr lang="en-US" sz="2400" dirty="0"/>
          </a:p>
          <a:p>
            <a:pPr algn="just">
              <a:lnSpc>
                <a:spcPct val="140000"/>
              </a:lnSpc>
              <a:buFont typeface="Arial" panose="020B0604020202020204" pitchFamily="34" charset="0"/>
              <a:buChar char="•"/>
            </a:pPr>
            <a:r>
              <a:rPr lang="en-US" sz="2400" dirty="0"/>
              <a:t>MyFitnessPal has millions of users who use this application for maintaining their fitness. This application helps the users about their intake calories, workouts, sports, and other health-related issues. The application also hosts over 2 million different types of healthy foods with their complete details and nutrition values</a:t>
            </a:r>
            <a:r>
              <a:rPr lang="en-US" sz="2400" dirty="0" smtClean="0"/>
              <a:t>.</a:t>
            </a:r>
            <a:endParaRPr lang="en-US" sz="2400" dirty="0"/>
          </a:p>
        </p:txBody>
      </p:sp>
      <p:sp>
        <p:nvSpPr>
          <p:cNvPr id="4" name="Slide Number Placeholder 3">
            <a:extLst>
              <a:ext uri="{FF2B5EF4-FFF2-40B4-BE49-F238E27FC236}">
                <a16:creationId xmlns:a16="http://schemas.microsoft.com/office/drawing/2014/main" id="{B73D3676-4E22-7950-E4F9-58739EAB7A8E}"/>
              </a:ext>
            </a:extLst>
          </p:cNvPr>
          <p:cNvSpPr>
            <a:spLocks noGrp="1"/>
          </p:cNvSpPr>
          <p:nvPr>
            <p:ph type="sldNum" sz="quarter" idx="12"/>
          </p:nvPr>
        </p:nvSpPr>
        <p:spPr/>
        <p:txBody>
          <a:bodyPr/>
          <a:lstStyle/>
          <a:p>
            <a:fld id="{95C2D722-611C-45AC-B91F-505FDFD12B50}" type="slidenum">
              <a:rPr lang="en-US" smtClean="0"/>
              <a:t>74</a:t>
            </a:fld>
            <a:endParaRPr lang="en-US"/>
          </a:p>
        </p:txBody>
      </p:sp>
    </p:spTree>
    <p:extLst>
      <p:ext uri="{BB962C8B-B14F-4D97-AF65-F5344CB8AC3E}">
        <p14:creationId xmlns:p14="http://schemas.microsoft.com/office/powerpoint/2010/main" val="21794096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 Armor Account Hacking</a:t>
            </a:r>
            <a:endParaRPr lang="ar-JO" dirty="0"/>
          </a:p>
        </p:txBody>
      </p:sp>
      <p:sp>
        <p:nvSpPr>
          <p:cNvPr id="3" name="Content Placeholder 2"/>
          <p:cNvSpPr>
            <a:spLocks noGrp="1"/>
          </p:cNvSpPr>
          <p:nvPr>
            <p:ph idx="1"/>
          </p:nvPr>
        </p:nvSpPr>
        <p:spPr/>
        <p:txBody>
          <a:bodyPr>
            <a:normAutofit fontScale="85000" lnSpcReduction="20000"/>
          </a:bodyPr>
          <a:lstStyle/>
          <a:p>
            <a:pPr algn="just">
              <a:lnSpc>
                <a:spcPct val="140000"/>
              </a:lnSpc>
            </a:pPr>
            <a:r>
              <a:rPr lang="en-US" dirty="0"/>
              <a:t>The application was hacked and data of more than 150 million users were stolen in a cyberattack on the application database in February 2018. This was one of the largest data breaches in the history of cyber </a:t>
            </a:r>
            <a:r>
              <a:rPr lang="en-US"/>
              <a:t>hacking</a:t>
            </a:r>
            <a:r>
              <a:rPr lang="en-US" smtClean="0"/>
              <a:t>.</a:t>
            </a:r>
          </a:p>
          <a:p>
            <a:pPr algn="just">
              <a:lnSpc>
                <a:spcPct val="140000"/>
              </a:lnSpc>
            </a:pPr>
            <a:endParaRPr lang="en-US" dirty="0"/>
          </a:p>
          <a:p>
            <a:pPr algn="just">
              <a:lnSpc>
                <a:spcPct val="140000"/>
              </a:lnSpc>
            </a:pPr>
            <a:r>
              <a:rPr lang="en-US" dirty="0"/>
              <a:t>According to the Under </a:t>
            </a:r>
            <a:r>
              <a:rPr lang="en-US" dirty="0" err="1"/>
              <a:t>Armour</a:t>
            </a:r>
            <a:r>
              <a:rPr lang="en-US" dirty="0"/>
              <a:t> information, all users were notified immediately through a procedure to change their passwords. The remaining useful data would be the email addresses, which can be used by the spammers for marketing and other cyber tactics. By large, both the company and the users have not sustained future potential threats due to this data breach.</a:t>
            </a:r>
          </a:p>
          <a:p>
            <a:endParaRPr lang="ar-JO" dirty="0"/>
          </a:p>
        </p:txBody>
      </p:sp>
    </p:spTree>
    <p:extLst>
      <p:ext uri="{BB962C8B-B14F-4D97-AF65-F5344CB8AC3E}">
        <p14:creationId xmlns:p14="http://schemas.microsoft.com/office/powerpoint/2010/main" val="191285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98A-6FED-3C31-9799-39A201934024}"/>
              </a:ext>
            </a:extLst>
          </p:cNvPr>
          <p:cNvSpPr>
            <a:spLocks noGrp="1"/>
          </p:cNvSpPr>
          <p:nvPr>
            <p:ph type="title"/>
          </p:nvPr>
        </p:nvSpPr>
        <p:spPr>
          <a:xfrm>
            <a:off x="1097280" y="286603"/>
            <a:ext cx="10058400" cy="795963"/>
          </a:xfrm>
        </p:spPr>
        <p:txBody>
          <a:bodyPr vert="horz" lIns="91440" tIns="45720" rIns="91440" bIns="45720" rtlCol="0" anchor="b">
            <a:normAutofit/>
          </a:bodyPr>
          <a:lstStyle/>
          <a:p>
            <a:r>
              <a:rPr lang="en-US" b="1" dirty="0"/>
              <a:t>Cryptojacking</a:t>
            </a:r>
          </a:p>
        </p:txBody>
      </p:sp>
      <p:sp>
        <p:nvSpPr>
          <p:cNvPr id="8" name="TextBox 7">
            <a:extLst>
              <a:ext uri="{FF2B5EF4-FFF2-40B4-BE49-F238E27FC236}">
                <a16:creationId xmlns:a16="http://schemas.microsoft.com/office/drawing/2014/main" id="{7014DE6B-EF7B-82A8-3F5B-F879EB468F52}"/>
              </a:ext>
            </a:extLst>
          </p:cNvPr>
          <p:cNvSpPr txBox="1"/>
          <p:nvPr/>
        </p:nvSpPr>
        <p:spPr>
          <a:xfrm>
            <a:off x="236042" y="1082566"/>
            <a:ext cx="11385344" cy="5742344"/>
          </a:xfrm>
          <a:prstGeom prst="rect">
            <a:avLst/>
          </a:prstGeom>
        </p:spPr>
        <p:txBody>
          <a:bodyPr vert="horz" lIns="0" tIns="45720" rIns="0" bIns="45720" rtlCol="0">
            <a:normAutofit/>
          </a:bodyPr>
          <a:lstStyle/>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a:solidFill>
                  <a:schemeClr val="tx1">
                    <a:lumMod val="75000"/>
                    <a:lumOff val="25000"/>
                  </a:schemeClr>
                </a:solidFill>
                <a:latin typeface="+mj-lt"/>
              </a:rPr>
              <a:t>Cryptojacking is done through the injection of </a:t>
            </a:r>
            <a:r>
              <a:rPr lang="en-US" sz="2800" dirty="0" err="1">
                <a:solidFill>
                  <a:schemeClr val="tx1">
                    <a:lumMod val="75000"/>
                    <a:lumOff val="25000"/>
                  </a:schemeClr>
                </a:solidFill>
                <a:latin typeface="+mj-lt"/>
              </a:rPr>
              <a:t>CoinHive</a:t>
            </a:r>
            <a:r>
              <a:rPr lang="en-US" sz="2800" dirty="0">
                <a:solidFill>
                  <a:schemeClr val="tx1">
                    <a:lumMod val="75000"/>
                    <a:lumOff val="25000"/>
                  </a:schemeClr>
                </a:solidFill>
                <a:latin typeface="+mj-lt"/>
              </a:rPr>
              <a:t> software into different websites, browsers, and operating systems. </a:t>
            </a:r>
            <a:endParaRPr lang="en-US" sz="2800" dirty="0" smtClean="0">
              <a:solidFill>
                <a:schemeClr val="tx1">
                  <a:lumMod val="75000"/>
                  <a:lumOff val="25000"/>
                </a:schemeClr>
              </a:solidFill>
              <a:latin typeface="+mj-lt"/>
            </a:endParaRP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smtClean="0">
                <a:solidFill>
                  <a:schemeClr val="tx1">
                    <a:lumMod val="75000"/>
                    <a:lumOff val="25000"/>
                  </a:schemeClr>
                </a:solidFill>
                <a:latin typeface="+mj-lt"/>
              </a:rPr>
              <a:t>This </a:t>
            </a:r>
            <a:r>
              <a:rPr lang="en-US" sz="2800" dirty="0">
                <a:solidFill>
                  <a:schemeClr val="tx1">
                    <a:lumMod val="75000"/>
                    <a:lumOff val="25000"/>
                  </a:schemeClr>
                </a:solidFill>
                <a:latin typeface="+mj-lt"/>
              </a:rPr>
              <a:t>software is maliciously installed on other’s resources to run crypto-mining software to earn the rewards. </a:t>
            </a:r>
            <a:endParaRPr lang="en-US" sz="2800" dirty="0" smtClean="0">
              <a:solidFill>
                <a:schemeClr val="tx1">
                  <a:lumMod val="75000"/>
                  <a:lumOff val="25000"/>
                </a:schemeClr>
              </a:solidFill>
              <a:latin typeface="+mj-lt"/>
            </a:endParaRPr>
          </a:p>
          <a:p>
            <a:pPr marL="342900" indent="-342900" algn="just" defTabSz="914400">
              <a:lnSpc>
                <a:spcPct val="150000"/>
              </a:lnSpc>
              <a:spcBef>
                <a:spcPts val="1200"/>
              </a:spcBef>
              <a:spcAft>
                <a:spcPts val="200"/>
              </a:spcAft>
              <a:buClr>
                <a:schemeClr val="accent1"/>
              </a:buClr>
              <a:buSzPct val="100000"/>
              <a:buFont typeface="Arial" panose="020B0604020202020204" pitchFamily="34" charset="0"/>
              <a:buChar char="•"/>
            </a:pPr>
            <a:r>
              <a:rPr lang="en-US" sz="2800" dirty="0" smtClean="0">
                <a:solidFill>
                  <a:schemeClr val="tx1">
                    <a:lumMod val="75000"/>
                    <a:lumOff val="25000"/>
                  </a:schemeClr>
                </a:solidFill>
                <a:latin typeface="+mj-lt"/>
              </a:rPr>
              <a:t>It </a:t>
            </a:r>
            <a:r>
              <a:rPr lang="en-US" sz="2800" dirty="0">
                <a:solidFill>
                  <a:schemeClr val="tx1">
                    <a:lumMod val="75000"/>
                    <a:lumOff val="25000"/>
                  </a:schemeClr>
                </a:solidFill>
                <a:latin typeface="+mj-lt"/>
              </a:rPr>
              <a:t>has been noted that thousands of computers were used for this purpose by just a single hacker to earn substantial amount of money in the form of Bitcoin.</a:t>
            </a:r>
          </a:p>
        </p:txBody>
      </p:sp>
      <p:sp>
        <p:nvSpPr>
          <p:cNvPr id="4" name="Slide Number Placeholder 3">
            <a:extLst>
              <a:ext uri="{FF2B5EF4-FFF2-40B4-BE49-F238E27FC236}">
                <a16:creationId xmlns:a16="http://schemas.microsoft.com/office/drawing/2014/main" id="{CC5F1B9B-C8F6-227A-0C7A-314DA2B932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5C2D722-611C-45AC-B91F-505FDFD12B50}" type="slidenum">
              <a:rPr lang="en-US" smtClean="0"/>
              <a:pPr defTabSz="914400">
                <a:spcAft>
                  <a:spcPts val="600"/>
                </a:spcAft>
              </a:pPr>
              <a:t>8</a:t>
            </a:fld>
            <a:endParaRPr lang="en-US"/>
          </a:p>
        </p:txBody>
      </p:sp>
    </p:spTree>
    <p:extLst>
      <p:ext uri="{BB962C8B-B14F-4D97-AF65-F5344CB8AC3E}">
        <p14:creationId xmlns:p14="http://schemas.microsoft.com/office/powerpoint/2010/main" val="103151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27890" y="199308"/>
            <a:ext cx="5679432" cy="6516802"/>
          </a:xfrm>
          <a:prstGeom prst="rect">
            <a:avLst/>
          </a:prstGeom>
        </p:spPr>
      </p:pic>
    </p:spTree>
    <p:extLst>
      <p:ext uri="{BB962C8B-B14F-4D97-AF65-F5344CB8AC3E}">
        <p14:creationId xmlns:p14="http://schemas.microsoft.com/office/powerpoint/2010/main" val="1394576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4203</Words>
  <Application>Microsoft Office PowerPoint</Application>
  <PresentationFormat>Widescreen</PresentationFormat>
  <Paragraphs>292</Paragraphs>
  <Slides>75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Calibri Light</vt:lpstr>
      <vt:lpstr>Times LT Std</vt:lpstr>
      <vt:lpstr>Times New Roman</vt:lpstr>
      <vt:lpstr>Wingdings</vt:lpstr>
      <vt:lpstr>Office Theme</vt:lpstr>
      <vt:lpstr>Recent Cyberattacks and their impacts</vt:lpstr>
      <vt:lpstr>Cryptojacking</vt:lpstr>
      <vt:lpstr>PowerPoint Presentation</vt:lpstr>
      <vt:lpstr>PowerPoint Presentation</vt:lpstr>
      <vt:lpstr>Cryptojacking</vt:lpstr>
      <vt:lpstr>Cryptojacking</vt:lpstr>
      <vt:lpstr>Cryptojacking</vt:lpstr>
      <vt:lpstr>Cryptojacking</vt:lpstr>
      <vt:lpstr>PowerPoint Presentation</vt:lpstr>
      <vt:lpstr>PowerPoint Presentation</vt:lpstr>
      <vt:lpstr>PowerPoint Presentation</vt:lpstr>
      <vt:lpstr>SQL injection</vt:lpstr>
      <vt:lpstr>Sql Injection</vt:lpstr>
      <vt:lpstr>PowerPoint Presentation</vt:lpstr>
      <vt:lpstr>Preventing the Injection Attack Vulnerability</vt:lpstr>
      <vt:lpstr>Spamming</vt:lpstr>
      <vt:lpstr>Spamming</vt:lpstr>
      <vt:lpstr>Spamming</vt:lpstr>
      <vt:lpstr>Spamming</vt:lpstr>
      <vt:lpstr>How to Protect Yourself from SPAM</vt:lpstr>
      <vt:lpstr>Cyberterrorism</vt:lpstr>
      <vt:lpstr>Cyberterrorism</vt:lpstr>
      <vt:lpstr>Cyberterrorism</vt:lpstr>
      <vt:lpstr>Cyberterrorism</vt:lpstr>
      <vt:lpstr>Digital Property Misappropriation</vt:lpstr>
      <vt:lpstr>Digital Property Misappropriation</vt:lpstr>
      <vt:lpstr>Digital Assets.</vt:lpstr>
      <vt:lpstr>Misappropriation of Assets</vt:lpstr>
      <vt:lpstr>Zero-day Exploitation</vt:lpstr>
      <vt:lpstr>Zero-day Exploitation</vt:lpstr>
      <vt:lpstr>The zero-day lifecycle</vt:lpstr>
      <vt:lpstr>Examples of zero-day attacks</vt:lpstr>
      <vt:lpstr>Examples of Zero-day Attacks</vt:lpstr>
      <vt:lpstr>Examples of Zero-day Attacks</vt:lpstr>
      <vt:lpstr>Examples of Zero-day Attacks</vt:lpstr>
      <vt:lpstr>Digital Vandalism</vt:lpstr>
      <vt:lpstr>Digital Vandalism</vt:lpstr>
      <vt:lpstr>Types of Cyber Vandalism</vt:lpstr>
      <vt:lpstr>Types of Cyber Vandalism</vt:lpstr>
      <vt:lpstr>Types of Cyber Vandalism</vt:lpstr>
      <vt:lpstr>Cyberstalking</vt:lpstr>
      <vt:lpstr>Cyberstalking</vt:lpstr>
      <vt:lpstr>Cyberstalking Forms </vt:lpstr>
      <vt:lpstr>Cyberstalking Forms </vt:lpstr>
      <vt:lpstr>PowerPoint Presentation</vt:lpstr>
      <vt:lpstr>Consequences of cyberstalking</vt:lpstr>
      <vt:lpstr>PowerPoint Presentation</vt:lpstr>
      <vt:lpstr>Cyberstalking examples</vt:lpstr>
      <vt:lpstr>Cyberstalking examples</vt:lpstr>
      <vt:lpstr>Cyber Frauds And Forgery</vt:lpstr>
      <vt:lpstr>Cyber Frauds And Forgery</vt:lpstr>
      <vt:lpstr>Cyber Frauds And Forgery</vt:lpstr>
      <vt:lpstr>Equifax Data Theft</vt:lpstr>
      <vt:lpstr>Equifax Data Theft</vt:lpstr>
      <vt:lpstr>VPNFilter Cyberattack</vt:lpstr>
      <vt:lpstr>VPNFilter Cyberattack</vt:lpstr>
      <vt:lpstr>VPNFilter Cyberattack</vt:lpstr>
      <vt:lpstr>Wannacry Ransom Attack</vt:lpstr>
      <vt:lpstr>Wannacry Ransom Attack</vt:lpstr>
      <vt:lpstr>Petya Cyberattack</vt:lpstr>
      <vt:lpstr>Petya Cyberattack</vt:lpstr>
      <vt:lpstr>US Election Manipulation</vt:lpstr>
      <vt:lpstr>US Election Manipulation</vt:lpstr>
      <vt:lpstr>US Election Manipulation</vt:lpstr>
      <vt:lpstr>US Election Manipulation</vt:lpstr>
      <vt:lpstr>Power Grid Hacking</vt:lpstr>
      <vt:lpstr>Power Grid Hacking</vt:lpstr>
      <vt:lpstr>Power Grid Hacking</vt:lpstr>
      <vt:lpstr>Power Grid Hacking</vt:lpstr>
      <vt:lpstr>Shadow Network Attack</vt:lpstr>
      <vt:lpstr>Shadow Network Attack</vt:lpstr>
      <vt:lpstr>Shadow Network Attack</vt:lpstr>
      <vt:lpstr>GitHub DDoS Attack 2018</vt:lpstr>
      <vt:lpstr>Under Armor Account Hacking</vt:lpstr>
      <vt:lpstr>Under Armor Account Hacking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Cyberattacks and their impacts</dc:title>
  <dc:creator>User</dc:creator>
  <cp:lastModifiedBy>Maram Bani Younes</cp:lastModifiedBy>
  <cp:revision>18</cp:revision>
  <dcterms:created xsi:type="dcterms:W3CDTF">2024-11-03T20:48:12Z</dcterms:created>
  <dcterms:modified xsi:type="dcterms:W3CDTF">2024-11-23T07:57:24Z</dcterms:modified>
</cp:coreProperties>
</file>